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70" r:id="rId3"/>
    <p:sldId id="274" r:id="rId4"/>
    <p:sldId id="272" r:id="rId5"/>
    <p:sldId id="273" r:id="rId6"/>
    <p:sldId id="275" r:id="rId7"/>
    <p:sldId id="276" r:id="rId8"/>
    <p:sldId id="277" r:id="rId9"/>
    <p:sldId id="278" r:id="rId10"/>
    <p:sldId id="271" r:id="rId11"/>
    <p:sldId id="257" r:id="rId12"/>
    <p:sldId id="261" r:id="rId13"/>
    <p:sldId id="262" r:id="rId14"/>
    <p:sldId id="259" r:id="rId15"/>
    <p:sldId id="260" r:id="rId16"/>
    <p:sldId id="258" r:id="rId17"/>
    <p:sldId id="279" r:id="rId18"/>
    <p:sldId id="28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FFFF00"/>
    <a:srgbClr val="FF0066"/>
    <a:srgbClr val="B40C6C"/>
    <a:srgbClr val="34229E"/>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7" autoAdjust="0"/>
    <p:restoredTop sz="94660"/>
  </p:normalViewPr>
  <p:slideViewPr>
    <p:cSldViewPr snapToGrid="0">
      <p:cViewPr varScale="1">
        <p:scale>
          <a:sx n="85" d="100"/>
          <a:sy n="85" d="100"/>
        </p:scale>
        <p:origin x="36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E8266B-4A19-4620-A55F-8D540B9EC59D}" type="datetimeFigureOut">
              <a:rPr lang="en-MY" smtClean="0"/>
              <a:t>3/10/2022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5026CCD0-DDD5-4122-8AF9-5CD9200DC46C}" type="slidenum">
              <a:rPr lang="en-MY" smtClean="0"/>
              <a:t>‹#›</a:t>
            </a:fld>
            <a:endParaRPr lang="en-MY"/>
          </a:p>
        </p:txBody>
      </p:sp>
    </p:spTree>
    <p:extLst>
      <p:ext uri="{BB962C8B-B14F-4D97-AF65-F5344CB8AC3E}">
        <p14:creationId xmlns:p14="http://schemas.microsoft.com/office/powerpoint/2010/main" val="913773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E8266B-4A19-4620-A55F-8D540B9EC59D}" type="datetimeFigureOut">
              <a:rPr lang="en-MY" smtClean="0"/>
              <a:t>3/10/2022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5026CCD0-DDD5-4122-8AF9-5CD9200DC46C}" type="slidenum">
              <a:rPr lang="en-MY" smtClean="0"/>
              <a:t>‹#›</a:t>
            </a:fld>
            <a:endParaRPr lang="en-MY"/>
          </a:p>
        </p:txBody>
      </p:sp>
    </p:spTree>
    <p:extLst>
      <p:ext uri="{BB962C8B-B14F-4D97-AF65-F5344CB8AC3E}">
        <p14:creationId xmlns:p14="http://schemas.microsoft.com/office/powerpoint/2010/main" val="2568141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E8266B-4A19-4620-A55F-8D540B9EC59D}" type="datetimeFigureOut">
              <a:rPr lang="en-MY" smtClean="0"/>
              <a:t>3/10/2022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5026CCD0-DDD5-4122-8AF9-5CD9200DC46C}" type="slidenum">
              <a:rPr lang="en-MY" smtClean="0"/>
              <a:t>‹#›</a:t>
            </a:fld>
            <a:endParaRPr lang="en-MY"/>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55095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E8266B-4A19-4620-A55F-8D540B9EC59D}" type="datetimeFigureOut">
              <a:rPr lang="en-MY" smtClean="0"/>
              <a:t>3/10/2022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5026CCD0-DDD5-4122-8AF9-5CD9200DC46C}" type="slidenum">
              <a:rPr lang="en-MY" smtClean="0"/>
              <a:t>‹#›</a:t>
            </a:fld>
            <a:endParaRPr lang="en-MY"/>
          </a:p>
        </p:txBody>
      </p:sp>
    </p:spTree>
    <p:extLst>
      <p:ext uri="{BB962C8B-B14F-4D97-AF65-F5344CB8AC3E}">
        <p14:creationId xmlns:p14="http://schemas.microsoft.com/office/powerpoint/2010/main" val="1448368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E8266B-4A19-4620-A55F-8D540B9EC59D}" type="datetimeFigureOut">
              <a:rPr lang="en-MY" smtClean="0"/>
              <a:t>3/10/2022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5026CCD0-DDD5-4122-8AF9-5CD9200DC46C}" type="slidenum">
              <a:rPr lang="en-MY" smtClean="0"/>
              <a:t>‹#›</a:t>
            </a:fld>
            <a:endParaRPr lang="en-MY"/>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81243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E8266B-4A19-4620-A55F-8D540B9EC59D}" type="datetimeFigureOut">
              <a:rPr lang="en-MY" smtClean="0"/>
              <a:t>3/10/2022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5026CCD0-DDD5-4122-8AF9-5CD9200DC46C}" type="slidenum">
              <a:rPr lang="en-MY" smtClean="0"/>
              <a:t>‹#›</a:t>
            </a:fld>
            <a:endParaRPr lang="en-MY"/>
          </a:p>
        </p:txBody>
      </p:sp>
    </p:spTree>
    <p:extLst>
      <p:ext uri="{BB962C8B-B14F-4D97-AF65-F5344CB8AC3E}">
        <p14:creationId xmlns:p14="http://schemas.microsoft.com/office/powerpoint/2010/main" val="3498981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E8266B-4A19-4620-A55F-8D540B9EC59D}" type="datetimeFigureOut">
              <a:rPr lang="en-MY" smtClean="0"/>
              <a:t>3/10/2022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5026CCD0-DDD5-4122-8AF9-5CD9200DC46C}" type="slidenum">
              <a:rPr lang="en-MY" smtClean="0"/>
              <a:t>‹#›</a:t>
            </a:fld>
            <a:endParaRPr lang="en-MY"/>
          </a:p>
        </p:txBody>
      </p:sp>
    </p:spTree>
    <p:extLst>
      <p:ext uri="{BB962C8B-B14F-4D97-AF65-F5344CB8AC3E}">
        <p14:creationId xmlns:p14="http://schemas.microsoft.com/office/powerpoint/2010/main" val="1116588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E8266B-4A19-4620-A55F-8D540B9EC59D}" type="datetimeFigureOut">
              <a:rPr lang="en-MY" smtClean="0"/>
              <a:t>3/10/2022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5026CCD0-DDD5-4122-8AF9-5CD9200DC46C}" type="slidenum">
              <a:rPr lang="en-MY" smtClean="0"/>
              <a:t>‹#›</a:t>
            </a:fld>
            <a:endParaRPr lang="en-MY"/>
          </a:p>
        </p:txBody>
      </p:sp>
    </p:spTree>
    <p:extLst>
      <p:ext uri="{BB962C8B-B14F-4D97-AF65-F5344CB8AC3E}">
        <p14:creationId xmlns:p14="http://schemas.microsoft.com/office/powerpoint/2010/main" val="3045136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E8266B-4A19-4620-A55F-8D540B9EC59D}" type="datetimeFigureOut">
              <a:rPr lang="en-MY" smtClean="0"/>
              <a:t>3/10/2022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5026CCD0-DDD5-4122-8AF9-5CD9200DC46C}" type="slidenum">
              <a:rPr lang="en-MY" smtClean="0"/>
              <a:t>‹#›</a:t>
            </a:fld>
            <a:endParaRPr lang="en-MY"/>
          </a:p>
        </p:txBody>
      </p:sp>
    </p:spTree>
    <p:extLst>
      <p:ext uri="{BB962C8B-B14F-4D97-AF65-F5344CB8AC3E}">
        <p14:creationId xmlns:p14="http://schemas.microsoft.com/office/powerpoint/2010/main" val="3763314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E8266B-4A19-4620-A55F-8D540B9EC59D}" type="datetimeFigureOut">
              <a:rPr lang="en-MY" smtClean="0"/>
              <a:t>3/10/2022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5026CCD0-DDD5-4122-8AF9-5CD9200DC46C}" type="slidenum">
              <a:rPr lang="en-MY" smtClean="0"/>
              <a:t>‹#›</a:t>
            </a:fld>
            <a:endParaRPr lang="en-MY"/>
          </a:p>
        </p:txBody>
      </p:sp>
    </p:spTree>
    <p:extLst>
      <p:ext uri="{BB962C8B-B14F-4D97-AF65-F5344CB8AC3E}">
        <p14:creationId xmlns:p14="http://schemas.microsoft.com/office/powerpoint/2010/main" val="3197518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E8266B-4A19-4620-A55F-8D540B9EC59D}" type="datetimeFigureOut">
              <a:rPr lang="en-MY" smtClean="0"/>
              <a:t>3/10/2022</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5026CCD0-DDD5-4122-8AF9-5CD9200DC46C}" type="slidenum">
              <a:rPr lang="en-MY" smtClean="0"/>
              <a:t>‹#›</a:t>
            </a:fld>
            <a:endParaRPr lang="en-MY"/>
          </a:p>
        </p:txBody>
      </p:sp>
    </p:spTree>
    <p:extLst>
      <p:ext uri="{BB962C8B-B14F-4D97-AF65-F5344CB8AC3E}">
        <p14:creationId xmlns:p14="http://schemas.microsoft.com/office/powerpoint/2010/main" val="608846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E8266B-4A19-4620-A55F-8D540B9EC59D}" type="datetimeFigureOut">
              <a:rPr lang="en-MY" smtClean="0"/>
              <a:t>3/10/2022</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5026CCD0-DDD5-4122-8AF9-5CD9200DC46C}" type="slidenum">
              <a:rPr lang="en-MY" smtClean="0"/>
              <a:t>‹#›</a:t>
            </a:fld>
            <a:endParaRPr lang="en-MY"/>
          </a:p>
        </p:txBody>
      </p:sp>
    </p:spTree>
    <p:extLst>
      <p:ext uri="{BB962C8B-B14F-4D97-AF65-F5344CB8AC3E}">
        <p14:creationId xmlns:p14="http://schemas.microsoft.com/office/powerpoint/2010/main" val="1725968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E8266B-4A19-4620-A55F-8D540B9EC59D}" type="datetimeFigureOut">
              <a:rPr lang="en-MY" smtClean="0"/>
              <a:t>3/10/2022</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5026CCD0-DDD5-4122-8AF9-5CD9200DC46C}" type="slidenum">
              <a:rPr lang="en-MY" smtClean="0"/>
              <a:t>‹#›</a:t>
            </a:fld>
            <a:endParaRPr lang="en-MY"/>
          </a:p>
        </p:txBody>
      </p:sp>
    </p:spTree>
    <p:extLst>
      <p:ext uri="{BB962C8B-B14F-4D97-AF65-F5344CB8AC3E}">
        <p14:creationId xmlns:p14="http://schemas.microsoft.com/office/powerpoint/2010/main" val="3273110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8266B-4A19-4620-A55F-8D540B9EC59D}" type="datetimeFigureOut">
              <a:rPr lang="en-MY" smtClean="0"/>
              <a:t>3/10/2022</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5026CCD0-DDD5-4122-8AF9-5CD9200DC46C}" type="slidenum">
              <a:rPr lang="en-MY" smtClean="0"/>
              <a:t>‹#›</a:t>
            </a:fld>
            <a:endParaRPr lang="en-MY"/>
          </a:p>
        </p:txBody>
      </p:sp>
    </p:spTree>
    <p:extLst>
      <p:ext uri="{BB962C8B-B14F-4D97-AF65-F5344CB8AC3E}">
        <p14:creationId xmlns:p14="http://schemas.microsoft.com/office/powerpoint/2010/main" val="401980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E8266B-4A19-4620-A55F-8D540B9EC59D}" type="datetimeFigureOut">
              <a:rPr lang="en-MY" smtClean="0"/>
              <a:t>3/10/2022</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5026CCD0-DDD5-4122-8AF9-5CD9200DC46C}" type="slidenum">
              <a:rPr lang="en-MY" smtClean="0"/>
              <a:t>‹#›</a:t>
            </a:fld>
            <a:endParaRPr lang="en-MY"/>
          </a:p>
        </p:txBody>
      </p:sp>
    </p:spTree>
    <p:extLst>
      <p:ext uri="{BB962C8B-B14F-4D97-AF65-F5344CB8AC3E}">
        <p14:creationId xmlns:p14="http://schemas.microsoft.com/office/powerpoint/2010/main" val="877643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5026CCD0-DDD5-4122-8AF9-5CD9200DC46C}" type="slidenum">
              <a:rPr lang="en-MY" smtClean="0"/>
              <a:t>‹#›</a:t>
            </a:fld>
            <a:endParaRPr lang="en-MY"/>
          </a:p>
        </p:txBody>
      </p:sp>
      <p:sp>
        <p:nvSpPr>
          <p:cNvPr id="5" name="Date Placeholder 4"/>
          <p:cNvSpPr>
            <a:spLocks noGrp="1"/>
          </p:cNvSpPr>
          <p:nvPr>
            <p:ph type="dt" sz="half" idx="10"/>
          </p:nvPr>
        </p:nvSpPr>
        <p:spPr/>
        <p:txBody>
          <a:bodyPr/>
          <a:lstStyle/>
          <a:p>
            <a:fld id="{8AE8266B-4A19-4620-A55F-8D540B9EC59D}" type="datetimeFigureOut">
              <a:rPr lang="en-MY" smtClean="0"/>
              <a:t>3/10/2022</a:t>
            </a:fld>
            <a:endParaRPr lang="en-MY"/>
          </a:p>
        </p:txBody>
      </p:sp>
    </p:spTree>
    <p:extLst>
      <p:ext uri="{BB962C8B-B14F-4D97-AF65-F5344CB8AC3E}">
        <p14:creationId xmlns:p14="http://schemas.microsoft.com/office/powerpoint/2010/main" val="2994287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E8266B-4A19-4620-A55F-8D540B9EC59D}" type="datetimeFigureOut">
              <a:rPr lang="en-MY" smtClean="0"/>
              <a:t>3/10/2022</a:t>
            </a:fld>
            <a:endParaRPr lang="en-MY"/>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026CCD0-DDD5-4122-8AF9-5CD9200DC46C}" type="slidenum">
              <a:rPr lang="en-MY" smtClean="0"/>
              <a:t>‹#›</a:t>
            </a:fld>
            <a:endParaRPr lang="en-MY"/>
          </a:p>
        </p:txBody>
      </p:sp>
    </p:spTree>
    <p:extLst>
      <p:ext uri="{BB962C8B-B14F-4D97-AF65-F5344CB8AC3E}">
        <p14:creationId xmlns:p14="http://schemas.microsoft.com/office/powerpoint/2010/main" val="361205756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CEA71D-1868-40E1-8EC0-3F57A9477DB7}"/>
              </a:ext>
            </a:extLst>
          </p:cNvPr>
          <p:cNvPicPr>
            <a:picLocks noGrp="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390775" y="1162050"/>
            <a:ext cx="6124575" cy="3743325"/>
          </a:xfrm>
          <a:prstGeom prst="rect">
            <a:avLst/>
          </a:prstGeom>
          <a:noFill/>
          <a:ln>
            <a:noFill/>
          </a:ln>
        </p:spPr>
      </p:pic>
    </p:spTree>
    <p:extLst>
      <p:ext uri="{BB962C8B-B14F-4D97-AF65-F5344CB8AC3E}">
        <p14:creationId xmlns:p14="http://schemas.microsoft.com/office/powerpoint/2010/main" val="255552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D2D4A-4094-19E0-C2C1-EDD18F60651F}"/>
              </a:ext>
            </a:extLst>
          </p:cNvPr>
          <p:cNvSpPr>
            <a:spLocks noGrp="1"/>
          </p:cNvSpPr>
          <p:nvPr>
            <p:ph type="title"/>
          </p:nvPr>
        </p:nvSpPr>
        <p:spPr/>
        <p:txBody>
          <a:bodyPr/>
          <a:lstStyle/>
          <a:p>
            <a:r>
              <a:rPr lang="en-GB" sz="1800" b="1" dirty="0">
                <a:solidFill>
                  <a:srgbClr val="00B0F0"/>
                </a:solidFill>
                <a:latin typeface="Tahoma" panose="020B0604030504040204" pitchFamily="34" charset="0"/>
                <a:ea typeface="Times New Roman" panose="02020603050405020304" pitchFamily="18" charset="0"/>
                <a:cs typeface="Cordia New" panose="020B0304020202020204" pitchFamily="34" charset="-34"/>
              </a:rPr>
              <a:t>COMPLIANCE</a:t>
            </a:r>
            <a:r>
              <a:rPr lang="en-GB" sz="1800" b="1" dirty="0">
                <a:solidFill>
                  <a:srgbClr val="00B0F0"/>
                </a:solidFill>
                <a:effectLst/>
                <a:latin typeface="Tahoma" panose="020B0604030504040204" pitchFamily="34" charset="0"/>
                <a:ea typeface="Times New Roman" panose="02020603050405020304" pitchFamily="18" charset="0"/>
                <a:cs typeface="Cordia New" panose="020B0304020202020204" pitchFamily="34" charset="-34"/>
              </a:rPr>
              <a:t> </a:t>
            </a:r>
            <a:br>
              <a:rPr lang="en-MY" sz="1800" dirty="0">
                <a:effectLst/>
                <a:latin typeface="Calibri" panose="020F0502020204030204" pitchFamily="34" charset="0"/>
                <a:ea typeface="Times New Roman" panose="02020603050405020304" pitchFamily="18" charset="0"/>
                <a:cs typeface="Cordia New" panose="020B0304020202020204" pitchFamily="34" charset="-34"/>
              </a:rPr>
            </a:br>
            <a:endParaRPr lang="en-MY" dirty="0"/>
          </a:p>
        </p:txBody>
      </p:sp>
      <p:pic>
        <p:nvPicPr>
          <p:cNvPr id="4" name="Picture 3" descr="Code of Conduct 6.0">
            <a:extLst>
              <a:ext uri="{FF2B5EF4-FFF2-40B4-BE49-F238E27FC236}">
                <a16:creationId xmlns:a16="http://schemas.microsoft.com/office/drawing/2014/main" id="{B203ABDF-7EB2-E7F1-4CD7-69D2709788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9074" y="978038"/>
            <a:ext cx="2031980" cy="2043162"/>
          </a:xfrm>
          <a:prstGeom prst="rect">
            <a:avLst/>
          </a:prstGeom>
          <a:noFill/>
          <a:ln>
            <a:noFill/>
          </a:ln>
        </p:spPr>
      </p:pic>
      <p:pic>
        <p:nvPicPr>
          <p:cNvPr id="5" name="Content Placeholder 4">
            <a:extLst>
              <a:ext uri="{FF2B5EF4-FFF2-40B4-BE49-F238E27FC236}">
                <a16:creationId xmlns:a16="http://schemas.microsoft.com/office/drawing/2014/main" id="{43BB18EB-DC0D-75F9-1625-E85189B04A23}"/>
              </a:ext>
            </a:extLst>
          </p:cNvPr>
          <p:cNvPicPr>
            <a:picLocks noGrp="1" noChangeAspect="1"/>
          </p:cNvPicPr>
          <p:nvPr>
            <p:ph idx="1"/>
          </p:nvPr>
        </p:nvPicPr>
        <p:blipFill rotWithShape="1">
          <a:blip r:embed="rId3"/>
          <a:srcRect l="23930" t="16152" r="23998" b="13925"/>
          <a:stretch/>
        </p:blipFill>
        <p:spPr bwMode="auto">
          <a:xfrm>
            <a:off x="2576407" y="3116824"/>
            <a:ext cx="4794647" cy="3621554"/>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F0C10E59-307F-4658-D8CD-2669A2AC8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3540" y="1243330"/>
            <a:ext cx="2790190" cy="1374140"/>
          </a:xfrm>
          <a:prstGeom prst="rect">
            <a:avLst/>
          </a:prstGeom>
        </p:spPr>
      </p:pic>
    </p:spTree>
    <p:extLst>
      <p:ext uri="{BB962C8B-B14F-4D97-AF65-F5344CB8AC3E}">
        <p14:creationId xmlns:p14="http://schemas.microsoft.com/office/powerpoint/2010/main" val="109181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876909-E849-434D-901C-C5C932F59813}"/>
              </a:ext>
            </a:extLst>
          </p:cNvPr>
          <p:cNvPicPr>
            <a:picLocks noChangeAspect="1"/>
          </p:cNvPicPr>
          <p:nvPr/>
        </p:nvPicPr>
        <p:blipFill>
          <a:blip r:embed="rId2"/>
          <a:stretch>
            <a:fillRect/>
          </a:stretch>
        </p:blipFill>
        <p:spPr>
          <a:xfrm>
            <a:off x="1047750" y="3317366"/>
            <a:ext cx="2924175" cy="1744093"/>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263691E6-5BC7-43DF-9BA2-FE430E36F033}"/>
              </a:ext>
            </a:extLst>
          </p:cNvPr>
          <p:cNvSpPr>
            <a:spLocks noGrp="1"/>
          </p:cNvSpPr>
          <p:nvPr>
            <p:ph idx="1"/>
          </p:nvPr>
        </p:nvSpPr>
        <p:spPr>
          <a:xfrm>
            <a:off x="838200" y="361951"/>
            <a:ext cx="10515600" cy="3041651"/>
          </a:xfrm>
        </p:spPr>
        <p:txBody>
          <a:bodyPr>
            <a:normAutofit fontScale="92500" lnSpcReduction="10000"/>
          </a:bodyPr>
          <a:lstStyle/>
          <a:p>
            <a:pPr marL="0" indent="0">
              <a:lnSpc>
                <a:spcPct val="107000"/>
              </a:lnSpc>
              <a:spcAft>
                <a:spcPts val="800"/>
              </a:spcAft>
              <a:buNone/>
            </a:pPr>
            <a:r>
              <a:rPr lang="en-US" sz="1800" b="1" i="1" u="sng" dirty="0">
                <a:effectLst/>
                <a:latin typeface="Calibri" panose="020F0502020204030204" pitchFamily="34" charset="0"/>
                <a:ea typeface="Calibri" panose="020F0502020204030204" pitchFamily="34" charset="0"/>
                <a:cs typeface="Times New Roman" panose="02020603050405020304" pitchFamily="18" charset="0"/>
              </a:rPr>
              <a:t>SECURIGHT ENHANCEMENT PROGRAM</a:t>
            </a:r>
          </a:p>
          <a:p>
            <a:pPr>
              <a:lnSpc>
                <a:spcPct val="107000"/>
              </a:lnSpc>
              <a:spcAft>
                <a:spcPts val="80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Securight</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wanting to have an edge over its competitors in the Security industry, has embarked on an expansion program in its Services offered to empower our Business.</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Realizing that the future is about Technology and AI and less on physical presence, we are meeting today’s challenges to prepare for the future by integrating AI solutions.</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We are closely working with software companies in the Industry to move towards using Algorithms and AI to influence threat landscape in the digital, physical domains of various industry ecosystems. We will be in the near future recommending to our stakeholders / clients, once we have thoroughly analyzed the development of core technologies related to the Security Industry, the Advent and complimentary use of AI at their facilities.</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E655D7A4-9F8D-477A-8309-C2FD424AADAB}"/>
              </a:ext>
            </a:extLst>
          </p:cNvPr>
          <p:cNvSpPr txBox="1">
            <a:spLocks/>
          </p:cNvSpPr>
          <p:nvPr/>
        </p:nvSpPr>
        <p:spPr>
          <a:xfrm>
            <a:off x="742950" y="5168899"/>
            <a:ext cx="10515600" cy="1689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main functionalities and the dependability of a security system will be specifically tailored to an organization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i.e</a:t>
            </a:r>
            <a:r>
              <a:rPr lang="en-US" sz="1800" dirty="0">
                <a:effectLst/>
                <a:latin typeface="Calibri" panose="020F0502020204030204" pitchFamily="34" charset="0"/>
                <a:ea typeface="Calibri" panose="020F0502020204030204" pitchFamily="34" charset="0"/>
                <a:cs typeface="Times New Roman" panose="02020603050405020304" pitchFamily="18" charset="0"/>
              </a:rPr>
              <a:t> our clients comprising of heterogenous intrusion detection, access control, intelligent video surveillance and sound detection devices, which will be integrated into a cohesive Security Management System (SMS). Video analytics, smart cameras and sensors with intelligent algorithms for video and audio surveillance are all in the pipeline and being considered by Securight in its move to the future.</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MY"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D51239C0-23FD-4155-9CB1-CA0463F699DD}"/>
              </a:ext>
            </a:extLst>
          </p:cNvPr>
          <p:cNvPicPr>
            <a:picLocks noChangeAspect="1"/>
          </p:cNvPicPr>
          <p:nvPr/>
        </p:nvPicPr>
        <p:blipFill>
          <a:blip r:embed="rId3"/>
          <a:stretch>
            <a:fillRect/>
          </a:stretch>
        </p:blipFill>
        <p:spPr>
          <a:xfrm>
            <a:off x="4148137" y="3236912"/>
            <a:ext cx="2914650" cy="1905000"/>
          </a:xfrm>
          <a:prstGeom prst="rect">
            <a:avLst/>
          </a:prstGeom>
        </p:spPr>
      </p:pic>
      <p:pic>
        <p:nvPicPr>
          <p:cNvPr id="10" name="Picture 9">
            <a:extLst>
              <a:ext uri="{FF2B5EF4-FFF2-40B4-BE49-F238E27FC236}">
                <a16:creationId xmlns:a16="http://schemas.microsoft.com/office/drawing/2014/main" id="{E12DCDB2-1250-47C8-8F2E-5E36791A5E80}"/>
              </a:ext>
            </a:extLst>
          </p:cNvPr>
          <p:cNvPicPr>
            <a:picLocks noChangeAspect="1"/>
          </p:cNvPicPr>
          <p:nvPr/>
        </p:nvPicPr>
        <p:blipFill>
          <a:blip r:embed="rId4"/>
          <a:stretch>
            <a:fillRect/>
          </a:stretch>
        </p:blipFill>
        <p:spPr>
          <a:xfrm>
            <a:off x="7239000" y="3236912"/>
            <a:ext cx="3667125" cy="1828800"/>
          </a:xfrm>
          <a:prstGeom prst="rect">
            <a:avLst/>
          </a:prstGeom>
        </p:spPr>
      </p:pic>
    </p:spTree>
    <p:extLst>
      <p:ext uri="{BB962C8B-B14F-4D97-AF65-F5344CB8AC3E}">
        <p14:creationId xmlns:p14="http://schemas.microsoft.com/office/powerpoint/2010/main" val="325818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80">
                                          <p:stCondLst>
                                            <p:cond delay="0"/>
                                          </p:stCondLst>
                                        </p:cTn>
                                        <p:tgtEl>
                                          <p:spTgt spid="10"/>
                                        </p:tgtEl>
                                      </p:cBhvr>
                                    </p:animEffect>
                                    <p:anim calcmode="lin" valueType="num">
                                      <p:cBhvr>
                                        <p:cTn id="4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1" dur="26">
                                          <p:stCondLst>
                                            <p:cond delay="650"/>
                                          </p:stCondLst>
                                        </p:cTn>
                                        <p:tgtEl>
                                          <p:spTgt spid="10"/>
                                        </p:tgtEl>
                                      </p:cBhvr>
                                      <p:to x="100000" y="60000"/>
                                    </p:animScale>
                                    <p:animScale>
                                      <p:cBhvr>
                                        <p:cTn id="52" dur="166" decel="50000">
                                          <p:stCondLst>
                                            <p:cond delay="676"/>
                                          </p:stCondLst>
                                        </p:cTn>
                                        <p:tgtEl>
                                          <p:spTgt spid="10"/>
                                        </p:tgtEl>
                                      </p:cBhvr>
                                      <p:to x="100000" y="100000"/>
                                    </p:animScale>
                                    <p:animScale>
                                      <p:cBhvr>
                                        <p:cTn id="53" dur="26">
                                          <p:stCondLst>
                                            <p:cond delay="1312"/>
                                          </p:stCondLst>
                                        </p:cTn>
                                        <p:tgtEl>
                                          <p:spTgt spid="10"/>
                                        </p:tgtEl>
                                      </p:cBhvr>
                                      <p:to x="100000" y="80000"/>
                                    </p:animScale>
                                    <p:animScale>
                                      <p:cBhvr>
                                        <p:cTn id="54" dur="166" decel="50000">
                                          <p:stCondLst>
                                            <p:cond delay="1338"/>
                                          </p:stCondLst>
                                        </p:cTn>
                                        <p:tgtEl>
                                          <p:spTgt spid="10"/>
                                        </p:tgtEl>
                                      </p:cBhvr>
                                      <p:to x="100000" y="100000"/>
                                    </p:animScale>
                                    <p:animScale>
                                      <p:cBhvr>
                                        <p:cTn id="55" dur="26">
                                          <p:stCondLst>
                                            <p:cond delay="1642"/>
                                          </p:stCondLst>
                                        </p:cTn>
                                        <p:tgtEl>
                                          <p:spTgt spid="10"/>
                                        </p:tgtEl>
                                      </p:cBhvr>
                                      <p:to x="100000" y="90000"/>
                                    </p:animScale>
                                    <p:animScale>
                                      <p:cBhvr>
                                        <p:cTn id="56" dur="166" decel="50000">
                                          <p:stCondLst>
                                            <p:cond delay="1668"/>
                                          </p:stCondLst>
                                        </p:cTn>
                                        <p:tgtEl>
                                          <p:spTgt spid="10"/>
                                        </p:tgtEl>
                                      </p:cBhvr>
                                      <p:to x="100000" y="100000"/>
                                    </p:animScale>
                                    <p:animScale>
                                      <p:cBhvr>
                                        <p:cTn id="57" dur="26">
                                          <p:stCondLst>
                                            <p:cond delay="1808"/>
                                          </p:stCondLst>
                                        </p:cTn>
                                        <p:tgtEl>
                                          <p:spTgt spid="10"/>
                                        </p:tgtEl>
                                      </p:cBhvr>
                                      <p:to x="100000" y="95000"/>
                                    </p:animScale>
                                    <p:animScale>
                                      <p:cBhvr>
                                        <p:cTn id="5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5C03C-3BC9-4134-84B4-2D2B7D1FF2E6}"/>
              </a:ext>
            </a:extLst>
          </p:cNvPr>
          <p:cNvSpPr>
            <a:spLocks noGrp="1"/>
          </p:cNvSpPr>
          <p:nvPr>
            <p:ph type="title"/>
          </p:nvPr>
        </p:nvSpPr>
        <p:spPr>
          <a:xfrm>
            <a:off x="838201" y="374651"/>
            <a:ext cx="7943849" cy="749300"/>
          </a:xfrm>
        </p:spPr>
        <p:txBody>
          <a:bodyPr>
            <a:normAutofit fontScale="90000"/>
          </a:bodyPr>
          <a:lstStyle/>
          <a:p>
            <a:r>
              <a:rPr lang="en-MY" sz="3600" b="1" u="sng" dirty="0">
                <a:effectLst/>
                <a:latin typeface="Calibri" panose="020F0502020204030204" pitchFamily="34" charset="0"/>
                <a:ea typeface="Calibri" panose="020F0502020204030204" pitchFamily="34" charset="0"/>
                <a:cs typeface="Times New Roman" panose="02020603050405020304" pitchFamily="18" charset="0"/>
              </a:rPr>
              <a:t>SECURIGHT PRIVATE INVESTIGATIONS (SPI)</a:t>
            </a:r>
            <a:br>
              <a:rPr lang="en-MY" sz="1800" dirty="0">
                <a:effectLst/>
                <a:latin typeface="Calibri" panose="020F0502020204030204" pitchFamily="34" charset="0"/>
                <a:ea typeface="Calibri" panose="020F0502020204030204" pitchFamily="34" charset="0"/>
                <a:cs typeface="Times New Roman" panose="02020603050405020304" pitchFamily="18" charset="0"/>
              </a:rPr>
            </a:br>
            <a:endParaRPr lang="en-MY" dirty="0"/>
          </a:p>
        </p:txBody>
      </p:sp>
      <p:sp>
        <p:nvSpPr>
          <p:cNvPr id="3" name="Content Placeholder 2">
            <a:extLst>
              <a:ext uri="{FF2B5EF4-FFF2-40B4-BE49-F238E27FC236}">
                <a16:creationId xmlns:a16="http://schemas.microsoft.com/office/drawing/2014/main" id="{419C80BA-BF94-4467-B8D2-5D09AB9F537C}"/>
              </a:ext>
            </a:extLst>
          </p:cNvPr>
          <p:cNvSpPr>
            <a:spLocks noGrp="1"/>
          </p:cNvSpPr>
          <p:nvPr>
            <p:ph idx="1"/>
          </p:nvPr>
        </p:nvSpPr>
        <p:spPr>
          <a:xfrm>
            <a:off x="704849" y="920750"/>
            <a:ext cx="10848975" cy="2279650"/>
          </a:xfrm>
        </p:spPr>
        <p:txBody>
          <a:bodyPr/>
          <a:lstStyle/>
          <a:p>
            <a:pPr>
              <a:lnSpc>
                <a:spcPct val="107000"/>
              </a:lnSpc>
              <a:spcAft>
                <a:spcPts val="800"/>
              </a:spcAft>
            </a:pPr>
            <a:r>
              <a:rPr lang="en-MY" sz="1800" b="1" i="1" dirty="0">
                <a:effectLst/>
                <a:latin typeface="Calibri" panose="020F0502020204030204" pitchFamily="34" charset="0"/>
                <a:ea typeface="Calibri" panose="020F0502020204030204" pitchFamily="34" charset="0"/>
                <a:cs typeface="Times New Roman" panose="02020603050405020304" pitchFamily="18" charset="0"/>
              </a:rPr>
              <a:t>SPI </a:t>
            </a:r>
            <a:r>
              <a:rPr lang="en-MY" sz="1800" dirty="0">
                <a:effectLst/>
                <a:latin typeface="Calibri" panose="020F0502020204030204" pitchFamily="34" charset="0"/>
                <a:ea typeface="Calibri" panose="020F0502020204030204" pitchFamily="34" charset="0"/>
                <a:cs typeface="Times New Roman" panose="02020603050405020304" pitchFamily="18" charset="0"/>
              </a:rPr>
              <a:t>the Security Intelligence wing of Securight was set up to complement and support Securights Security guard service to our Clients. This wing was necessitated to undertake investigations of crimes perpetrated to defraud Companies by nefarious organised syndicates and individuals.</a:t>
            </a:r>
          </a:p>
          <a:p>
            <a:pPr>
              <a:lnSpc>
                <a:spcPct val="107000"/>
              </a:lnSpc>
              <a:spcAft>
                <a:spcPts val="800"/>
              </a:spcAft>
            </a:pPr>
            <a:r>
              <a:rPr lang="en-MY" sz="1800" dirty="0">
                <a:effectLst/>
                <a:latin typeface="Calibri" panose="020F0502020204030204" pitchFamily="34" charset="0"/>
                <a:ea typeface="Calibri" panose="020F0502020204030204" pitchFamily="34" charset="0"/>
                <a:cs typeface="Times New Roman" panose="02020603050405020304" pitchFamily="18" charset="0"/>
              </a:rPr>
              <a:t>Our Intelligence services are handled by experienced Professionals and Operatives from a host of Law enforcement agencies and we offer the best strategy to defend your Interest with discretion as we evaluate your request meticulously prior to embarking on a particular Investigation. </a:t>
            </a:r>
          </a:p>
          <a:p>
            <a:pPr marL="0" indent="0">
              <a:buNone/>
            </a:pPr>
            <a:endParaRPr lang="en-MY" dirty="0"/>
          </a:p>
        </p:txBody>
      </p:sp>
      <p:pic>
        <p:nvPicPr>
          <p:cNvPr id="7" name="Picture 6">
            <a:extLst>
              <a:ext uri="{FF2B5EF4-FFF2-40B4-BE49-F238E27FC236}">
                <a16:creationId xmlns:a16="http://schemas.microsoft.com/office/drawing/2014/main" id="{01F06CB3-B5D8-40A5-BF43-909C83EBA9D8}"/>
              </a:ext>
            </a:extLst>
          </p:cNvPr>
          <p:cNvPicPr>
            <a:picLocks noChangeAspect="1"/>
          </p:cNvPicPr>
          <p:nvPr/>
        </p:nvPicPr>
        <p:blipFill>
          <a:blip r:embed="rId2"/>
          <a:stretch>
            <a:fillRect/>
          </a:stretch>
        </p:blipFill>
        <p:spPr>
          <a:xfrm>
            <a:off x="7614340" y="3200399"/>
            <a:ext cx="3665292" cy="2209799"/>
          </a:xfrm>
          <a:prstGeom prst="rect">
            <a:avLst/>
          </a:prstGeom>
        </p:spPr>
      </p:pic>
      <p:pic>
        <p:nvPicPr>
          <p:cNvPr id="11" name="Picture 10">
            <a:extLst>
              <a:ext uri="{FF2B5EF4-FFF2-40B4-BE49-F238E27FC236}">
                <a16:creationId xmlns:a16="http://schemas.microsoft.com/office/drawing/2014/main" id="{10D59E15-E567-44A7-812D-9DBB3828D5FB}"/>
              </a:ext>
            </a:extLst>
          </p:cNvPr>
          <p:cNvPicPr>
            <a:picLocks noChangeAspect="1"/>
          </p:cNvPicPr>
          <p:nvPr/>
        </p:nvPicPr>
        <p:blipFill>
          <a:blip r:embed="rId3"/>
          <a:stretch>
            <a:fillRect/>
          </a:stretch>
        </p:blipFill>
        <p:spPr>
          <a:xfrm>
            <a:off x="8323036" y="4924423"/>
            <a:ext cx="2247900" cy="485775"/>
          </a:xfrm>
          <a:prstGeom prst="rect">
            <a:avLst/>
          </a:prstGeom>
        </p:spPr>
      </p:pic>
      <p:pic>
        <p:nvPicPr>
          <p:cNvPr id="13" name="Picture 12">
            <a:extLst>
              <a:ext uri="{FF2B5EF4-FFF2-40B4-BE49-F238E27FC236}">
                <a16:creationId xmlns:a16="http://schemas.microsoft.com/office/drawing/2014/main" id="{2FAE6B4E-81F7-432B-909A-7203BA8C46C5}"/>
              </a:ext>
            </a:extLst>
          </p:cNvPr>
          <p:cNvPicPr>
            <a:picLocks noChangeAspect="1"/>
          </p:cNvPicPr>
          <p:nvPr/>
        </p:nvPicPr>
        <p:blipFill>
          <a:blip r:embed="rId4"/>
          <a:stretch>
            <a:fillRect/>
          </a:stretch>
        </p:blipFill>
        <p:spPr>
          <a:xfrm>
            <a:off x="202125" y="3284534"/>
            <a:ext cx="4036502" cy="2125665"/>
          </a:xfrm>
          <a:prstGeom prst="rect">
            <a:avLst/>
          </a:prstGeom>
        </p:spPr>
      </p:pic>
      <p:pic>
        <p:nvPicPr>
          <p:cNvPr id="17" name="Picture 16">
            <a:extLst>
              <a:ext uri="{FF2B5EF4-FFF2-40B4-BE49-F238E27FC236}">
                <a16:creationId xmlns:a16="http://schemas.microsoft.com/office/drawing/2014/main" id="{CD5D4907-3D3A-4F7B-9D56-C7F31A97DEA8}"/>
              </a:ext>
            </a:extLst>
          </p:cNvPr>
          <p:cNvPicPr>
            <a:picLocks noChangeAspect="1"/>
          </p:cNvPicPr>
          <p:nvPr/>
        </p:nvPicPr>
        <p:blipFill>
          <a:blip r:embed="rId5"/>
          <a:stretch>
            <a:fillRect/>
          </a:stretch>
        </p:blipFill>
        <p:spPr>
          <a:xfrm>
            <a:off x="4552950" y="3213099"/>
            <a:ext cx="2505075" cy="2247900"/>
          </a:xfrm>
          <a:prstGeom prst="rect">
            <a:avLst/>
          </a:prstGeom>
        </p:spPr>
      </p:pic>
    </p:spTree>
    <p:extLst>
      <p:ext uri="{BB962C8B-B14F-4D97-AF65-F5344CB8AC3E}">
        <p14:creationId xmlns:p14="http://schemas.microsoft.com/office/powerpoint/2010/main" val="188938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50" presetClass="entr" presetSubtype="0" decel="100000" fill="hold" grpId="1"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1000" fill="hold"/>
                                        <p:tgtEl>
                                          <p:spTgt spid="2"/>
                                        </p:tgtEl>
                                        <p:attrNameLst>
                                          <p:attrName>ppt_w</p:attrName>
                                        </p:attrNameLst>
                                      </p:cBhvr>
                                      <p:tavLst>
                                        <p:tav tm="0">
                                          <p:val>
                                            <p:strVal val="#ppt_w+.3"/>
                                          </p:val>
                                        </p:tav>
                                        <p:tav tm="100000">
                                          <p:val>
                                            <p:strVal val="#ppt_w"/>
                                          </p:val>
                                        </p:tav>
                                      </p:tavLst>
                                    </p:anim>
                                    <p:anim calcmode="lin" valueType="num">
                                      <p:cBhvr>
                                        <p:cTn id="49" dur="1000" fill="hold"/>
                                        <p:tgtEl>
                                          <p:spTgt spid="2"/>
                                        </p:tgtEl>
                                        <p:attrNameLst>
                                          <p:attrName>ppt_h</p:attrName>
                                        </p:attrNameLst>
                                      </p:cBhvr>
                                      <p:tavLst>
                                        <p:tav tm="0">
                                          <p:val>
                                            <p:strVal val="#ppt_h"/>
                                          </p:val>
                                        </p:tav>
                                        <p:tav tm="100000">
                                          <p:val>
                                            <p:strVal val="#ppt_h"/>
                                          </p:val>
                                        </p:tav>
                                      </p:tavLst>
                                    </p:anim>
                                    <p:animEffect transition="in" filter="fade">
                                      <p:cBhvr>
                                        <p:cTn id="5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2F3EA59-5BAC-4CC4-BBAA-C3ADA5C29069}"/>
              </a:ext>
            </a:extLst>
          </p:cNvPr>
          <p:cNvSpPr txBox="1">
            <a:spLocks noGrp="1"/>
          </p:cNvSpPr>
          <p:nvPr>
            <p:ph idx="1"/>
          </p:nvPr>
        </p:nvSpPr>
        <p:spPr>
          <a:xfrm>
            <a:off x="304800" y="244474"/>
            <a:ext cx="5200650" cy="6210996"/>
          </a:xfrm>
          <a:prstGeom prst="rect">
            <a:avLst/>
          </a:prstGeom>
          <a:noFill/>
        </p:spPr>
        <p:txBody>
          <a:bodyPr wrap="square">
            <a:spAutoFit/>
          </a:bodyPr>
          <a:lstStyle/>
          <a:p>
            <a:pPr marL="0" indent="0">
              <a:lnSpc>
                <a:spcPct val="107000"/>
              </a:lnSpc>
              <a:spcAft>
                <a:spcPts val="800"/>
              </a:spcAft>
              <a:buNone/>
            </a:pPr>
            <a:r>
              <a:rPr lang="en-MY" sz="1800" b="1" i="1" u="sng" dirty="0">
                <a:effectLst/>
                <a:latin typeface="Calibri" panose="020F0502020204030204" pitchFamily="34" charset="0"/>
                <a:ea typeface="Calibri" panose="020F0502020204030204" pitchFamily="34" charset="0"/>
                <a:cs typeface="Times New Roman" panose="02020603050405020304" pitchFamily="18" charset="0"/>
              </a:rPr>
              <a:t>Intelligence and Investigation services include the following;</a:t>
            </a:r>
            <a:endParaRPr lang="en-MY" sz="1800" b="1" u="sng"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MY" sz="1400" b="1" dirty="0">
                <a:effectLst/>
                <a:latin typeface="Calibri" panose="020F0502020204030204" pitchFamily="34" charset="0"/>
                <a:ea typeface="Calibri" panose="020F0502020204030204" pitchFamily="34" charset="0"/>
                <a:cs typeface="Times New Roman" panose="02020603050405020304" pitchFamily="18" charset="0"/>
              </a:rPr>
              <a:t>Corporate and Business Intelligence</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MY" sz="1400" b="1" dirty="0">
                <a:effectLst/>
                <a:latin typeface="Calibri" panose="020F0502020204030204" pitchFamily="34" charset="0"/>
                <a:ea typeface="Calibri" panose="020F0502020204030204" pitchFamily="34" charset="0"/>
                <a:cs typeface="Times New Roman" panose="02020603050405020304" pitchFamily="18" charset="0"/>
              </a:rPr>
              <a:t>Due Diligence on Corporation and Individual</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MY" sz="1400" b="1" dirty="0">
                <a:effectLst/>
                <a:latin typeface="Calibri" panose="020F0502020204030204" pitchFamily="34" charset="0"/>
                <a:ea typeface="Calibri" panose="020F0502020204030204" pitchFamily="34" charset="0"/>
                <a:cs typeface="Times New Roman" panose="02020603050405020304" pitchFamily="18" charset="0"/>
              </a:rPr>
              <a:t>Cyber Crime Investigations</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MY" sz="1400" b="1" dirty="0">
                <a:effectLst/>
                <a:latin typeface="Calibri" panose="020F0502020204030204" pitchFamily="34" charset="0"/>
                <a:ea typeface="Calibri" panose="020F0502020204030204" pitchFamily="34" charset="0"/>
                <a:cs typeface="Times New Roman" panose="02020603050405020304" pitchFamily="18" charset="0"/>
              </a:rPr>
              <a:t>Cyber Security Services</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MY" sz="1400" b="1" dirty="0">
                <a:effectLst/>
                <a:latin typeface="Calibri" panose="020F0502020204030204" pitchFamily="34" charset="0"/>
                <a:ea typeface="Calibri" panose="020F0502020204030204" pitchFamily="34" charset="0"/>
                <a:cs typeface="Times New Roman" panose="02020603050405020304" pitchFamily="18" charset="0"/>
              </a:rPr>
              <a:t>Security Risk Consulting</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MY" sz="1400" b="1" dirty="0">
                <a:effectLst/>
                <a:latin typeface="Calibri" panose="020F0502020204030204" pitchFamily="34" charset="0"/>
                <a:ea typeface="Calibri" panose="020F0502020204030204" pitchFamily="34" charset="0"/>
                <a:cs typeface="Times New Roman" panose="02020603050405020304" pitchFamily="18" charset="0"/>
              </a:rPr>
              <a:t>Operational Security Services</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MY" sz="1400" b="1" dirty="0">
                <a:effectLst/>
                <a:latin typeface="Calibri" panose="020F0502020204030204" pitchFamily="34" charset="0"/>
                <a:ea typeface="Calibri" panose="020F0502020204030204" pitchFamily="34" charset="0"/>
                <a:cs typeface="Times New Roman" panose="02020603050405020304" pitchFamily="18" charset="0"/>
              </a:rPr>
              <a:t>Anti-corruption Services</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MY" sz="1400" b="1" dirty="0">
                <a:effectLst/>
                <a:latin typeface="Calibri" panose="020F0502020204030204" pitchFamily="34" charset="0"/>
                <a:ea typeface="Calibri" panose="020F0502020204030204" pitchFamily="34" charset="0"/>
                <a:cs typeface="Times New Roman" panose="02020603050405020304" pitchFamily="18" charset="0"/>
              </a:rPr>
              <a:t>Asset search and tracing</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MY" sz="1400" b="1" dirty="0">
                <a:effectLst/>
                <a:latin typeface="Calibri" panose="020F0502020204030204" pitchFamily="34" charset="0"/>
                <a:ea typeface="Calibri" panose="020F0502020204030204" pitchFamily="34" charset="0"/>
                <a:cs typeface="Times New Roman" panose="02020603050405020304" pitchFamily="18" charset="0"/>
              </a:rPr>
              <a:t>Bankruptcy Search </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MY" sz="1400" b="1" dirty="0">
                <a:effectLst/>
                <a:latin typeface="Calibri" panose="020F0502020204030204" pitchFamily="34" charset="0"/>
                <a:ea typeface="Calibri" panose="020F0502020204030204" pitchFamily="34" charset="0"/>
                <a:cs typeface="Times New Roman" panose="02020603050405020304" pitchFamily="18" charset="0"/>
              </a:rPr>
              <a:t>Litigation &amp; Criminal Records Search  </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MY" sz="1400" b="1" dirty="0">
                <a:effectLst/>
                <a:latin typeface="Calibri" panose="020F0502020204030204" pitchFamily="34" charset="0"/>
                <a:ea typeface="Calibri" panose="020F0502020204030204" pitchFamily="34" charset="0"/>
                <a:cs typeface="Times New Roman" panose="02020603050405020304" pitchFamily="18" charset="0"/>
              </a:rPr>
              <a:t>Employment Verification</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MY" sz="1400" b="1" dirty="0">
                <a:effectLst/>
                <a:latin typeface="Calibri" panose="020F0502020204030204" pitchFamily="34" charset="0"/>
                <a:ea typeface="Calibri" panose="020F0502020204030204" pitchFamily="34" charset="0"/>
                <a:cs typeface="Times New Roman" panose="02020603050405020304" pitchFamily="18" charset="0"/>
              </a:rPr>
              <a:t>Intellectual Property and Patents Protection and Investigations</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519C04A-6E82-4A03-A004-C2CEB030979C}"/>
              </a:ext>
            </a:extLst>
          </p:cNvPr>
          <p:cNvSpPr txBox="1"/>
          <p:nvPr/>
        </p:nvSpPr>
        <p:spPr>
          <a:xfrm>
            <a:off x="6286500" y="244474"/>
            <a:ext cx="5200650" cy="3643690"/>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MY" sz="1400" b="1" dirty="0">
                <a:effectLst/>
                <a:latin typeface="Calibri" panose="020F0502020204030204" pitchFamily="34" charset="0"/>
                <a:ea typeface="Calibri" panose="020F0502020204030204" pitchFamily="34" charset="0"/>
                <a:cs typeface="Times New Roman" panose="02020603050405020304" pitchFamily="18" charset="0"/>
              </a:rPr>
              <a:t>Background Check </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MY" sz="1400" b="1" dirty="0">
                <a:effectLst/>
                <a:latin typeface="Calibri" panose="020F0502020204030204" pitchFamily="34" charset="0"/>
                <a:ea typeface="Calibri" panose="020F0502020204030204" pitchFamily="34" charset="0"/>
                <a:cs typeface="Times New Roman" panose="02020603050405020304" pitchFamily="18" charset="0"/>
              </a:rPr>
              <a:t>Surveillance &amp; Counter Surveillance </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MY" sz="1400" b="1" dirty="0">
                <a:effectLst/>
                <a:latin typeface="Calibri" panose="020F0502020204030204" pitchFamily="34" charset="0"/>
                <a:ea typeface="Calibri" panose="020F0502020204030204" pitchFamily="34" charset="0"/>
                <a:cs typeface="Times New Roman" panose="02020603050405020304" pitchFamily="18" charset="0"/>
              </a:rPr>
              <a:t>Skip tracing</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MY" sz="1400" b="1" dirty="0">
                <a:effectLst/>
                <a:latin typeface="Calibri" panose="020F0502020204030204" pitchFamily="34" charset="0"/>
                <a:ea typeface="Calibri" panose="020F0502020204030204" pitchFamily="34" charset="0"/>
                <a:cs typeface="Times New Roman" panose="02020603050405020304" pitchFamily="18" charset="0"/>
              </a:rPr>
              <a:t>Fraud and Crime Investigations</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MY" sz="1400" b="1" dirty="0">
                <a:effectLst/>
                <a:latin typeface="Calibri" panose="020F0502020204030204" pitchFamily="34" charset="0"/>
                <a:ea typeface="Calibri" panose="020F0502020204030204" pitchFamily="34" charset="0"/>
                <a:cs typeface="Times New Roman" panose="02020603050405020304" pitchFamily="18" charset="0"/>
              </a:rPr>
              <a:t>Undercover Investigations</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MY" sz="1400" b="1" dirty="0">
                <a:effectLst/>
                <a:latin typeface="Calibri" panose="020F0502020204030204" pitchFamily="34" charset="0"/>
                <a:ea typeface="Calibri" panose="020F0502020204030204" pitchFamily="34" charset="0"/>
                <a:cs typeface="Times New Roman" panose="02020603050405020304" pitchFamily="18" charset="0"/>
              </a:rPr>
              <a:t>Accident Investigations</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MY" sz="1400" b="1" dirty="0">
                <a:effectLst/>
                <a:latin typeface="Calibri" panose="020F0502020204030204" pitchFamily="34" charset="0"/>
                <a:ea typeface="Calibri" panose="020F0502020204030204" pitchFamily="34" charset="0"/>
                <a:cs typeface="Times New Roman" panose="02020603050405020304" pitchFamily="18" charset="0"/>
              </a:rPr>
              <a:t>Arson Investigations</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MY" sz="1400" b="1" dirty="0">
                <a:effectLst/>
                <a:latin typeface="Calibri" panose="020F0502020204030204" pitchFamily="34" charset="0"/>
                <a:ea typeface="Calibri" panose="020F0502020204030204" pitchFamily="34" charset="0"/>
                <a:cs typeface="Times New Roman" panose="02020603050405020304" pitchFamily="18" charset="0"/>
              </a:rPr>
              <a:t>Aviation Investigations</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MY" sz="1400" b="1" dirty="0">
                <a:effectLst/>
                <a:latin typeface="Calibri" panose="020F0502020204030204" pitchFamily="34" charset="0"/>
                <a:ea typeface="Calibri" panose="020F0502020204030204" pitchFamily="34" charset="0"/>
                <a:cs typeface="Times New Roman" panose="02020603050405020304" pitchFamily="18" charset="0"/>
              </a:rPr>
              <a:t>Bank Searches</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MY" sz="1400" b="1" dirty="0">
                <a:effectLst/>
                <a:latin typeface="Calibri" panose="020F0502020204030204" pitchFamily="34" charset="0"/>
                <a:ea typeface="Calibri" panose="020F0502020204030204" pitchFamily="34" charset="0"/>
                <a:cs typeface="Times New Roman" panose="02020603050405020304" pitchFamily="18" charset="0"/>
              </a:rPr>
              <a:t>Civil Investigations</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MY" sz="1400" b="1" dirty="0">
                <a:effectLst/>
                <a:latin typeface="Calibri" panose="020F0502020204030204" pitchFamily="34" charset="0"/>
                <a:ea typeface="Calibri" panose="020F0502020204030204" pitchFamily="34" charset="0"/>
                <a:cs typeface="Times New Roman" panose="02020603050405020304" pitchFamily="18" charset="0"/>
              </a:rPr>
              <a:t>Computer Crimes Fraud</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F0D75C4-F656-4D09-AC71-C42A1982E414}"/>
              </a:ext>
            </a:extLst>
          </p:cNvPr>
          <p:cNvPicPr>
            <a:picLocks noChangeAspect="1"/>
          </p:cNvPicPr>
          <p:nvPr/>
        </p:nvPicPr>
        <p:blipFill>
          <a:blip r:embed="rId2"/>
          <a:stretch>
            <a:fillRect/>
          </a:stretch>
        </p:blipFill>
        <p:spPr>
          <a:xfrm>
            <a:off x="10086975" y="4271733"/>
            <a:ext cx="1800225" cy="19145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Picture 9">
            <a:extLst>
              <a:ext uri="{FF2B5EF4-FFF2-40B4-BE49-F238E27FC236}">
                <a16:creationId xmlns:a16="http://schemas.microsoft.com/office/drawing/2014/main" id="{D18C9B01-EE17-4878-86C5-4E681B46264C}"/>
              </a:ext>
            </a:extLst>
          </p:cNvPr>
          <p:cNvPicPr>
            <a:picLocks noChangeAspect="1"/>
          </p:cNvPicPr>
          <p:nvPr/>
        </p:nvPicPr>
        <p:blipFill>
          <a:blip r:embed="rId3"/>
          <a:stretch>
            <a:fillRect/>
          </a:stretch>
        </p:blipFill>
        <p:spPr>
          <a:xfrm>
            <a:off x="8615362" y="1533525"/>
            <a:ext cx="3381375" cy="18954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86B635CD-9822-422D-B769-C2BADB8D0A93}"/>
              </a:ext>
            </a:extLst>
          </p:cNvPr>
          <p:cNvPicPr>
            <a:picLocks noChangeAspect="1"/>
          </p:cNvPicPr>
          <p:nvPr/>
        </p:nvPicPr>
        <p:blipFill>
          <a:blip r:embed="rId4"/>
          <a:stretch>
            <a:fillRect/>
          </a:stretch>
        </p:blipFill>
        <p:spPr>
          <a:xfrm>
            <a:off x="6786562" y="4063501"/>
            <a:ext cx="3381375" cy="239196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94559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80">
                                          <p:stCondLst>
                                            <p:cond delay="0"/>
                                          </p:stCondLst>
                                        </p:cTn>
                                        <p:tgtEl>
                                          <p:spTgt spid="10"/>
                                        </p:tgtEl>
                                      </p:cBhvr>
                                    </p:animEffect>
                                    <p:anim calcmode="lin" valueType="num">
                                      <p:cBhvr>
                                        <p:cTn id="3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5" dur="26">
                                          <p:stCondLst>
                                            <p:cond delay="650"/>
                                          </p:stCondLst>
                                        </p:cTn>
                                        <p:tgtEl>
                                          <p:spTgt spid="10"/>
                                        </p:tgtEl>
                                      </p:cBhvr>
                                      <p:to x="100000" y="60000"/>
                                    </p:animScale>
                                    <p:animScale>
                                      <p:cBhvr>
                                        <p:cTn id="36" dur="166" decel="50000">
                                          <p:stCondLst>
                                            <p:cond delay="676"/>
                                          </p:stCondLst>
                                        </p:cTn>
                                        <p:tgtEl>
                                          <p:spTgt spid="10"/>
                                        </p:tgtEl>
                                      </p:cBhvr>
                                      <p:to x="100000" y="100000"/>
                                    </p:animScale>
                                    <p:animScale>
                                      <p:cBhvr>
                                        <p:cTn id="37" dur="26">
                                          <p:stCondLst>
                                            <p:cond delay="1312"/>
                                          </p:stCondLst>
                                        </p:cTn>
                                        <p:tgtEl>
                                          <p:spTgt spid="10"/>
                                        </p:tgtEl>
                                      </p:cBhvr>
                                      <p:to x="100000" y="80000"/>
                                    </p:animScale>
                                    <p:animScale>
                                      <p:cBhvr>
                                        <p:cTn id="38" dur="166" decel="50000">
                                          <p:stCondLst>
                                            <p:cond delay="1338"/>
                                          </p:stCondLst>
                                        </p:cTn>
                                        <p:tgtEl>
                                          <p:spTgt spid="10"/>
                                        </p:tgtEl>
                                      </p:cBhvr>
                                      <p:to x="100000" y="100000"/>
                                    </p:animScale>
                                    <p:animScale>
                                      <p:cBhvr>
                                        <p:cTn id="39" dur="26">
                                          <p:stCondLst>
                                            <p:cond delay="1642"/>
                                          </p:stCondLst>
                                        </p:cTn>
                                        <p:tgtEl>
                                          <p:spTgt spid="10"/>
                                        </p:tgtEl>
                                      </p:cBhvr>
                                      <p:to x="100000" y="90000"/>
                                    </p:animScale>
                                    <p:animScale>
                                      <p:cBhvr>
                                        <p:cTn id="40" dur="166" decel="50000">
                                          <p:stCondLst>
                                            <p:cond delay="1668"/>
                                          </p:stCondLst>
                                        </p:cTn>
                                        <p:tgtEl>
                                          <p:spTgt spid="10"/>
                                        </p:tgtEl>
                                      </p:cBhvr>
                                      <p:to x="100000" y="100000"/>
                                    </p:animScale>
                                    <p:animScale>
                                      <p:cBhvr>
                                        <p:cTn id="41" dur="26">
                                          <p:stCondLst>
                                            <p:cond delay="1808"/>
                                          </p:stCondLst>
                                        </p:cTn>
                                        <p:tgtEl>
                                          <p:spTgt spid="10"/>
                                        </p:tgtEl>
                                      </p:cBhvr>
                                      <p:to x="100000" y="95000"/>
                                    </p:animScale>
                                    <p:animScale>
                                      <p:cBhvr>
                                        <p:cTn id="4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6D015D-EE55-49F2-9AC8-C3BC0CE70C2F}"/>
              </a:ext>
            </a:extLst>
          </p:cNvPr>
          <p:cNvSpPr>
            <a:spLocks noGrp="1"/>
          </p:cNvSpPr>
          <p:nvPr>
            <p:ph idx="1"/>
          </p:nvPr>
        </p:nvSpPr>
        <p:spPr>
          <a:xfrm>
            <a:off x="628650" y="249237"/>
            <a:ext cx="10122208" cy="2518554"/>
          </a:xfrm>
        </p:spPr>
        <p:txBody>
          <a:bodyPr>
            <a:normAutofit fontScale="92500" lnSpcReduction="20000"/>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Securight to meet the demands of Companies facing Fraudsters, thievery, Corruption and Bribery and Scams and a myriad of nefarious characters within their Organization, we have added on another Wing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SECURIGHT PRIVATE INVESTIGATIONS, </a:t>
            </a:r>
            <a:r>
              <a:rPr lang="en-US" sz="1800" dirty="0">
                <a:effectLst/>
                <a:latin typeface="Calibri" panose="020F0502020204030204" pitchFamily="34" charset="0"/>
                <a:ea typeface="Calibri" panose="020F0502020204030204" pitchFamily="34" charset="0"/>
                <a:cs typeface="Times New Roman" panose="02020603050405020304" pitchFamily="18" charset="0"/>
              </a:rPr>
              <a:t>which will be manned by Operatives who are ex-law enforcement personnel. We will handle all investigations, surveillance, reporting, and collation of evidence amongst other services which will be provided.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furtherance we are also spreading our wings to have a presence in other states. We are already in Singapore (Securight Solutions), JB, KL &amp; Selangor, and now we will be moving towards Perak, Penang and </a:t>
            </a:r>
            <a:r>
              <a:rPr lang="en-US" sz="1800" dirty="0">
                <a:latin typeface="Calibri" panose="020F0502020204030204" pitchFamily="34" charset="0"/>
                <a:ea typeface="Calibri" panose="020F0502020204030204" pitchFamily="34" charset="0"/>
                <a:cs typeface="Times New Roman" panose="02020603050405020304" pitchFamily="18" charset="0"/>
              </a:rPr>
              <a:t>K</a:t>
            </a:r>
            <a:r>
              <a:rPr lang="en-US" sz="1800" dirty="0">
                <a:effectLst/>
                <a:latin typeface="Calibri" panose="020F0502020204030204" pitchFamily="34" charset="0"/>
                <a:ea typeface="Calibri" panose="020F0502020204030204" pitchFamily="34" charset="0"/>
                <a:cs typeface="Times New Roman" panose="02020603050405020304" pitchFamily="18" charset="0"/>
              </a:rPr>
              <a:t>ulim </a:t>
            </a:r>
            <a:r>
              <a:rPr lang="en-US" sz="1800" dirty="0">
                <a:latin typeface="Calibri" panose="020F0502020204030204" pitchFamily="34" charset="0"/>
                <a:ea typeface="Calibri" panose="020F0502020204030204" pitchFamily="34" charset="0"/>
                <a:cs typeface="Times New Roman" panose="02020603050405020304" pitchFamily="18" charset="0"/>
              </a:rPr>
              <a:t>K</a:t>
            </a:r>
            <a:r>
              <a:rPr lang="en-US" sz="1800" dirty="0">
                <a:effectLst/>
                <a:latin typeface="Calibri" panose="020F0502020204030204" pitchFamily="34" charset="0"/>
                <a:ea typeface="Calibri" panose="020F0502020204030204" pitchFamily="34" charset="0"/>
                <a:cs typeface="Times New Roman" panose="02020603050405020304" pitchFamily="18" charset="0"/>
              </a:rPr>
              <a:t>edah. Our focus are Multi Nationals and local conglomerates operating in the dozens of Industrial estates around that region.</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D9D2989-0350-4A48-8634-CFC4036A1D13}"/>
              </a:ext>
            </a:extLst>
          </p:cNvPr>
          <p:cNvPicPr>
            <a:picLocks noChangeAspect="1"/>
          </p:cNvPicPr>
          <p:nvPr/>
        </p:nvPicPr>
        <p:blipFill rotWithShape="1">
          <a:blip r:embed="rId2">
            <a:extLst>
              <a:ext uri="{28A0092B-C50C-407E-A947-70E740481C1C}">
                <a14:useLocalDpi xmlns:a14="http://schemas.microsoft.com/office/drawing/2010/main" val="0"/>
              </a:ext>
            </a:extLst>
          </a:blip>
          <a:srcRect r="53325"/>
          <a:stretch/>
        </p:blipFill>
        <p:spPr>
          <a:xfrm>
            <a:off x="866575" y="2521256"/>
            <a:ext cx="3661038" cy="3755181"/>
          </a:xfrm>
          <a:prstGeom prst="rect">
            <a:avLst/>
          </a:prstGeom>
        </p:spPr>
      </p:pic>
      <p:sp>
        <p:nvSpPr>
          <p:cNvPr id="9" name="TextBox 8">
            <a:extLst>
              <a:ext uri="{FF2B5EF4-FFF2-40B4-BE49-F238E27FC236}">
                <a16:creationId xmlns:a16="http://schemas.microsoft.com/office/drawing/2014/main" id="{0E2C4902-88A1-4354-98FA-973CDDCDD7EA}"/>
              </a:ext>
            </a:extLst>
          </p:cNvPr>
          <p:cNvSpPr txBox="1"/>
          <p:nvPr/>
        </p:nvSpPr>
        <p:spPr>
          <a:xfrm>
            <a:off x="7448017" y="3783450"/>
            <a:ext cx="3139735" cy="1477328"/>
          </a:xfrm>
          <a:prstGeom prst="rect">
            <a:avLst/>
          </a:prstGeom>
          <a:noFill/>
        </p:spPr>
        <p:txBody>
          <a:bodyPr wrap="square" rtlCol="0">
            <a:spAutoFit/>
          </a:bodyPr>
          <a:lstStyle/>
          <a:p>
            <a:pPr marL="285750" indent="-285750">
              <a:buFont typeface="Arial" panose="020B0604020202020204" pitchFamily="34" charset="0"/>
              <a:buChar char="•"/>
            </a:pPr>
            <a:r>
              <a:rPr lang="en-MY" dirty="0">
                <a:solidFill>
                  <a:srgbClr val="FF9900"/>
                </a:solidFill>
              </a:rPr>
              <a:t>PERAK</a:t>
            </a:r>
          </a:p>
          <a:p>
            <a:endParaRPr lang="en-MY" dirty="0">
              <a:solidFill>
                <a:schemeClr val="accent2">
                  <a:lumMod val="60000"/>
                  <a:lumOff val="40000"/>
                </a:schemeClr>
              </a:solidFill>
            </a:endParaRPr>
          </a:p>
          <a:p>
            <a:pPr marL="285750" indent="-285750">
              <a:buFont typeface="Arial" panose="020B0604020202020204" pitchFamily="34" charset="0"/>
              <a:buChar char="•"/>
            </a:pPr>
            <a:r>
              <a:rPr lang="en-MY" dirty="0">
                <a:solidFill>
                  <a:srgbClr val="34229E"/>
                </a:solidFill>
              </a:rPr>
              <a:t>PENANG</a:t>
            </a:r>
          </a:p>
          <a:p>
            <a:pPr marL="285750" indent="-285750">
              <a:buFont typeface="Arial" panose="020B0604020202020204" pitchFamily="34" charset="0"/>
              <a:buChar char="•"/>
            </a:pPr>
            <a:endParaRPr lang="en-MY" dirty="0">
              <a:solidFill>
                <a:srgbClr val="0070C0"/>
              </a:solidFill>
            </a:endParaRPr>
          </a:p>
          <a:p>
            <a:pPr marL="285750" indent="-285750">
              <a:buFont typeface="Arial" panose="020B0604020202020204" pitchFamily="34" charset="0"/>
              <a:buChar char="•"/>
            </a:pPr>
            <a:r>
              <a:rPr lang="en-MY" dirty="0">
                <a:solidFill>
                  <a:srgbClr val="FF0066"/>
                </a:solidFill>
              </a:rPr>
              <a:t>KULIM KEDAH</a:t>
            </a:r>
          </a:p>
        </p:txBody>
      </p:sp>
      <p:sp>
        <p:nvSpPr>
          <p:cNvPr id="11" name="TextBox 10">
            <a:extLst>
              <a:ext uri="{FF2B5EF4-FFF2-40B4-BE49-F238E27FC236}">
                <a16:creationId xmlns:a16="http://schemas.microsoft.com/office/drawing/2014/main" id="{0EF1517B-B0BE-463B-ACFB-F089B0867642}"/>
              </a:ext>
            </a:extLst>
          </p:cNvPr>
          <p:cNvSpPr txBox="1"/>
          <p:nvPr/>
        </p:nvSpPr>
        <p:spPr>
          <a:xfrm>
            <a:off x="4527613" y="3429000"/>
            <a:ext cx="2809782" cy="2308324"/>
          </a:xfrm>
          <a:prstGeom prst="rect">
            <a:avLst/>
          </a:prstGeom>
          <a:noFill/>
        </p:spPr>
        <p:txBody>
          <a:bodyPr wrap="square" rtlCol="0">
            <a:spAutoFit/>
          </a:bodyPr>
          <a:lstStyle/>
          <a:p>
            <a:r>
              <a:rPr lang="en-MY" dirty="0"/>
              <a:t>Present Business Location </a:t>
            </a:r>
          </a:p>
          <a:p>
            <a:pPr marL="285750" indent="-285750">
              <a:buFont typeface="Arial" panose="020B0604020202020204" pitchFamily="34" charset="0"/>
              <a:buChar char="•"/>
            </a:pPr>
            <a:r>
              <a:rPr lang="en-MY" dirty="0">
                <a:solidFill>
                  <a:srgbClr val="FF0000"/>
                </a:solidFill>
              </a:rPr>
              <a:t>KUALA LUMPUR</a:t>
            </a:r>
          </a:p>
          <a:p>
            <a:endParaRPr lang="en-MY" dirty="0">
              <a:solidFill>
                <a:schemeClr val="accent2">
                  <a:lumMod val="60000"/>
                  <a:lumOff val="40000"/>
                </a:schemeClr>
              </a:solidFill>
            </a:endParaRPr>
          </a:p>
          <a:p>
            <a:pPr marL="285750" indent="-285750">
              <a:buFont typeface="Arial" panose="020B0604020202020204" pitchFamily="34" charset="0"/>
              <a:buChar char="•"/>
            </a:pPr>
            <a:r>
              <a:rPr lang="en-MY" dirty="0">
                <a:solidFill>
                  <a:srgbClr val="0070C0"/>
                </a:solidFill>
              </a:rPr>
              <a:t>SELANGOR</a:t>
            </a:r>
          </a:p>
          <a:p>
            <a:pPr marL="285750" indent="-285750">
              <a:buFont typeface="Arial" panose="020B0604020202020204" pitchFamily="34" charset="0"/>
              <a:buChar char="•"/>
            </a:pPr>
            <a:endParaRPr lang="en-MY" dirty="0">
              <a:solidFill>
                <a:srgbClr val="0070C0"/>
              </a:solidFill>
            </a:endParaRPr>
          </a:p>
          <a:p>
            <a:pPr marL="285750" indent="-285750">
              <a:buFont typeface="Arial" panose="020B0604020202020204" pitchFamily="34" charset="0"/>
              <a:buChar char="•"/>
            </a:pPr>
            <a:r>
              <a:rPr lang="en-MY" dirty="0">
                <a:solidFill>
                  <a:srgbClr val="FFC000"/>
                </a:solidFill>
              </a:rPr>
              <a:t>JOHOR BAHRU</a:t>
            </a:r>
          </a:p>
          <a:p>
            <a:pPr marL="285750" indent="-285750">
              <a:buFont typeface="Arial" panose="020B0604020202020204" pitchFamily="34" charset="0"/>
              <a:buChar char="•"/>
            </a:pPr>
            <a:endParaRPr lang="en-MY" dirty="0">
              <a:solidFill>
                <a:srgbClr val="FFC000"/>
              </a:solidFill>
            </a:endParaRPr>
          </a:p>
          <a:p>
            <a:pPr marL="285750" indent="-285750">
              <a:buFont typeface="Arial" panose="020B0604020202020204" pitchFamily="34" charset="0"/>
              <a:buChar char="•"/>
            </a:pPr>
            <a:r>
              <a:rPr lang="en-MY" dirty="0">
                <a:solidFill>
                  <a:srgbClr val="C00000"/>
                </a:solidFill>
              </a:rPr>
              <a:t>SINGAPORE</a:t>
            </a:r>
            <a:r>
              <a:rPr lang="en-MY" dirty="0">
                <a:solidFill>
                  <a:srgbClr val="FFFF00"/>
                </a:solidFill>
              </a:rPr>
              <a:t> </a:t>
            </a:r>
          </a:p>
        </p:txBody>
      </p:sp>
      <p:pic>
        <p:nvPicPr>
          <p:cNvPr id="1026" name="Picture 2" descr="The Lion Head Symbol">
            <a:extLst>
              <a:ext uri="{FF2B5EF4-FFF2-40B4-BE49-F238E27FC236}">
                <a16:creationId xmlns:a16="http://schemas.microsoft.com/office/drawing/2014/main" id="{33DD583E-D937-4154-BF6D-93A66C089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3626" y="5705352"/>
            <a:ext cx="888877" cy="8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6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wheel(1)">
                                      <p:cBhvr>
                                        <p:cTn id="31" dur="20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wheel(1)">
                                      <p:cBhvr>
                                        <p:cTn id="36"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D8F4C-128F-4BFC-A6DA-838773895010}"/>
              </a:ext>
            </a:extLst>
          </p:cNvPr>
          <p:cNvSpPr>
            <a:spLocks noGrp="1"/>
          </p:cNvSpPr>
          <p:nvPr>
            <p:ph type="title"/>
          </p:nvPr>
        </p:nvSpPr>
        <p:spPr>
          <a:xfrm>
            <a:off x="904875" y="150416"/>
            <a:ext cx="9982200" cy="735409"/>
          </a:xfrm>
        </p:spPr>
        <p:txBody>
          <a:bodyPr>
            <a:normAutofit fontScale="90000"/>
          </a:bodyPr>
          <a:lstStyle/>
          <a:p>
            <a:r>
              <a:rPr lang="en-US" sz="4400" b="1" dirty="0">
                <a:effectLst/>
                <a:latin typeface="Calibri" panose="020F0502020204030204" pitchFamily="34" charset="0"/>
                <a:ea typeface="Calibri" panose="020F0502020204030204" pitchFamily="34" charset="0"/>
                <a:cs typeface="Times New Roman" panose="02020603050405020304" pitchFamily="18" charset="0"/>
              </a:rPr>
              <a:t> </a:t>
            </a:r>
            <a:r>
              <a:rPr lang="en-US" sz="4400" b="1" u="sng" dirty="0">
                <a:effectLst/>
                <a:latin typeface="Calibri" panose="020F0502020204030204" pitchFamily="34" charset="0"/>
                <a:ea typeface="Calibri" panose="020F0502020204030204" pitchFamily="34" charset="0"/>
                <a:cs typeface="Times New Roman" panose="02020603050405020304" pitchFamily="18" charset="0"/>
              </a:rPr>
              <a:t>SECURIGHT CARE PROGRAM (SC-Program)</a:t>
            </a:r>
            <a:br>
              <a:rPr lang="en-MY" sz="4400" dirty="0">
                <a:effectLst/>
                <a:latin typeface="Calibri" panose="020F0502020204030204" pitchFamily="34" charset="0"/>
                <a:ea typeface="Calibri" panose="020F0502020204030204" pitchFamily="34" charset="0"/>
                <a:cs typeface="Times New Roman" panose="02020603050405020304" pitchFamily="18" charset="0"/>
              </a:rPr>
            </a:br>
            <a:endParaRPr lang="en-MY" dirty="0"/>
          </a:p>
        </p:txBody>
      </p:sp>
      <p:sp>
        <p:nvSpPr>
          <p:cNvPr id="3" name="Content Placeholder 2">
            <a:extLst>
              <a:ext uri="{FF2B5EF4-FFF2-40B4-BE49-F238E27FC236}">
                <a16:creationId xmlns:a16="http://schemas.microsoft.com/office/drawing/2014/main" id="{E86F353F-F533-41E8-BB82-2261B06A60EB}"/>
              </a:ext>
            </a:extLst>
          </p:cNvPr>
          <p:cNvSpPr>
            <a:spLocks noGrp="1"/>
          </p:cNvSpPr>
          <p:nvPr>
            <p:ph idx="1"/>
          </p:nvPr>
        </p:nvSpPr>
        <p:spPr>
          <a:xfrm>
            <a:off x="704850" y="885825"/>
            <a:ext cx="9582149" cy="1771650"/>
          </a:xfrm>
        </p:spPr>
        <p:txBody>
          <a:bodyPr>
            <a:normAutofit/>
          </a:bodyPr>
          <a:lstStyle/>
          <a:p>
            <a:pP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Securight has over the years, been extremely concerned over the wellbeing of our Guards. We have taken measures to ensure our Guards are provided with all amenities and ensured that their living conditions are comfortable and this is a continuing priority extended to our Guards.</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It was with these concerns of their welfare that prompted us to go further and secure the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RBA Code</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of Conduct</a:t>
            </a:r>
            <a:r>
              <a:rPr lang="en-US" sz="1400" dirty="0">
                <a:effectLst/>
                <a:latin typeface="Calibri" panose="020F0502020204030204" pitchFamily="34" charset="0"/>
                <a:ea typeface="Calibri" panose="020F0502020204030204" pitchFamily="34" charset="0"/>
                <a:cs typeface="Times New Roman" panose="02020603050405020304" pitchFamily="18" charset="0"/>
              </a:rPr>
              <a:t> certification and awareness. As a natural progression we promulgated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SCP</a:t>
            </a:r>
            <a:r>
              <a:rPr lang="en-US" sz="1400" dirty="0">
                <a:effectLst/>
                <a:latin typeface="Calibri" panose="020F0502020204030204" pitchFamily="34" charset="0"/>
                <a:ea typeface="Calibri" panose="020F0502020204030204" pitchFamily="34" charset="0"/>
                <a:cs typeface="Times New Roman" panose="02020603050405020304" pitchFamily="18" charset="0"/>
              </a:rPr>
              <a:t>, to address the shocking statistics of Nepalese guards falling victims to stress and depression with dire consequences leading to fatalities.</a:t>
            </a:r>
            <a:endParaRPr lang="en-MY"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Facebook">
            <a:extLst>
              <a:ext uri="{FF2B5EF4-FFF2-40B4-BE49-F238E27FC236}">
                <a16:creationId xmlns:a16="http://schemas.microsoft.com/office/drawing/2014/main" id="{DDA98E66-504B-4E79-8214-A5B457B2F8FE}"/>
              </a:ext>
            </a:extLst>
          </p:cNvPr>
          <p:cNvPicPr>
            <a:picLocks noChangeAspect="1" noChangeArrowheads="1"/>
          </p:cNvPicPr>
          <p:nvPr/>
        </p:nvPicPr>
        <p:blipFill>
          <a:blip r:embed="rId2">
            <a:duotone>
              <a:srgbClr val="5FCBEF">
                <a:shade val="45000"/>
                <a:satMod val="135000"/>
              </a:srgb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906000" y="150416"/>
            <a:ext cx="2143125" cy="2143125"/>
          </a:xfrm>
          <a:prstGeom prst="rect">
            <a:avLst/>
          </a:prstGeom>
          <a:noFill/>
          <a:effectLst>
            <a:outerShdw blurRad="50800" dist="38100" dir="16200000" rotWithShape="0">
              <a:prstClr val="black">
                <a:alpha val="40000"/>
              </a:prstClr>
            </a:outerShdw>
            <a:softEdge rad="317500"/>
          </a:effectLst>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96669B85-4282-4EA7-B4D5-1A7593A34BF9}"/>
              </a:ext>
            </a:extLst>
          </p:cNvPr>
          <p:cNvSpPr txBox="1">
            <a:spLocks/>
          </p:cNvSpPr>
          <p:nvPr/>
        </p:nvSpPr>
        <p:spPr>
          <a:xfrm>
            <a:off x="628650" y="4368800"/>
            <a:ext cx="9963150" cy="24764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Securight decided to embark on a Holistic approach and address the </a:t>
            </a:r>
            <a:r>
              <a:rPr lang="en-US" sz="1400" b="1" i="1" dirty="0">
                <a:latin typeface="Calibri" panose="020F0502020204030204" pitchFamily="34" charset="0"/>
                <a:ea typeface="Calibri" panose="020F0502020204030204" pitchFamily="34" charset="0"/>
                <a:cs typeface="Times New Roman" panose="02020603050405020304" pitchFamily="18" charset="0"/>
              </a:rPr>
              <a:t>Mental Fitness as a vital and complimentary component to Physical wellbeing and along with Health care and adequate Training </a:t>
            </a:r>
            <a:r>
              <a:rPr lang="en-US" sz="1400" dirty="0">
                <a:latin typeface="Calibri" panose="020F0502020204030204" pitchFamily="34" charset="0"/>
                <a:ea typeface="Calibri" panose="020F0502020204030204" pitchFamily="34" charset="0"/>
                <a:cs typeface="Times New Roman" panose="02020603050405020304" pitchFamily="18" charset="0"/>
              </a:rPr>
              <a:t>the Guards work ability / performance can be sustained and or improved. </a:t>
            </a:r>
            <a:endParaRPr lang="en-MY"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In light of the physical and psychosocial demands on the guards we have engaged </a:t>
            </a:r>
            <a:r>
              <a:rPr lang="en-US" sz="1400" b="1" dirty="0">
                <a:latin typeface="Calibri" panose="020F0502020204030204" pitchFamily="34" charset="0"/>
                <a:ea typeface="Calibri" panose="020F0502020204030204" pitchFamily="34" charset="0"/>
                <a:cs typeface="Times New Roman" panose="02020603050405020304" pitchFamily="18" charset="0"/>
              </a:rPr>
              <a:t>M/s Drona </a:t>
            </a:r>
            <a:r>
              <a:rPr lang="en-US" sz="1400" b="1" dirty="0" err="1">
                <a:latin typeface="Calibri" panose="020F0502020204030204" pitchFamily="34" charset="0"/>
                <a:ea typeface="Calibri" panose="020F0502020204030204" pitchFamily="34" charset="0"/>
                <a:cs typeface="Times New Roman" panose="02020603050405020304" pitchFamily="18" charset="0"/>
              </a:rPr>
              <a:t>Dewi</a:t>
            </a:r>
            <a:r>
              <a:rPr lang="en-US" sz="1400" dirty="0">
                <a:latin typeface="Calibri" panose="020F0502020204030204" pitchFamily="34" charset="0"/>
                <a:ea typeface="Calibri" panose="020F0502020204030204" pitchFamily="34" charset="0"/>
                <a:cs typeface="Times New Roman" panose="02020603050405020304" pitchFamily="18" charset="0"/>
              </a:rPr>
              <a:t> a </a:t>
            </a:r>
            <a:r>
              <a:rPr lang="en-US" sz="1400" b="1" dirty="0">
                <a:latin typeface="Calibri" panose="020F0502020204030204" pitchFamily="34" charset="0"/>
                <a:ea typeface="Calibri" panose="020F0502020204030204" pitchFamily="34" charset="0"/>
                <a:cs typeface="Times New Roman" panose="02020603050405020304" pitchFamily="18" charset="0"/>
              </a:rPr>
              <a:t>well-established Trainer and Licensed Mental Health first aider and a practitioner of wellness</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b="1" dirty="0">
                <a:latin typeface="Calibri" panose="020F0502020204030204" pitchFamily="34" charset="0"/>
                <a:ea typeface="Calibri" panose="020F0502020204030204" pitchFamily="34" charset="0"/>
                <a:cs typeface="Times New Roman" panose="02020603050405020304" pitchFamily="18" charset="0"/>
              </a:rPr>
              <a:t>programs</a:t>
            </a:r>
            <a:r>
              <a:rPr lang="en-US" sz="1400" dirty="0">
                <a:latin typeface="Calibri" panose="020F0502020204030204" pitchFamily="34" charset="0"/>
                <a:ea typeface="Calibri" panose="020F0502020204030204" pitchFamily="34" charset="0"/>
                <a:cs typeface="Times New Roman" panose="02020603050405020304" pitchFamily="18" charset="0"/>
              </a:rPr>
              <a:t> to help us ensure that our Guards both Local and Foreigners are mentally able to cope with the demands at work and the emotional imbalance of being away from home.</a:t>
            </a:r>
            <a:endParaRPr lang="en-MY"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b="1" dirty="0">
                <a:latin typeface="Calibri" panose="020F0502020204030204" pitchFamily="34" charset="0"/>
                <a:ea typeface="Calibri" panose="020F0502020204030204" pitchFamily="34" charset="0"/>
                <a:cs typeface="Times New Roman" panose="02020603050405020304" pitchFamily="18" charset="0"/>
              </a:rPr>
              <a:t>SCP </a:t>
            </a:r>
            <a:r>
              <a:rPr lang="en-US" sz="1400" dirty="0">
                <a:latin typeface="Calibri" panose="020F0502020204030204" pitchFamily="34" charset="0"/>
                <a:ea typeface="Calibri" panose="020F0502020204030204" pitchFamily="34" charset="0"/>
                <a:cs typeface="Times New Roman" panose="02020603050405020304" pitchFamily="18" charset="0"/>
              </a:rPr>
              <a:t>addresses inductee’s </a:t>
            </a:r>
            <a:r>
              <a:rPr lang="en-US" sz="1400" dirty="0" err="1">
                <a:latin typeface="Calibri" panose="020F0502020204030204" pitchFamily="34" charset="0"/>
                <a:ea typeface="Calibri" panose="020F0502020204030204" pitchFamily="34" charset="0"/>
                <a:cs typeface="Times New Roman" panose="02020603050405020304" pitchFamily="18" charset="0"/>
              </a:rPr>
              <a:t>ie</a:t>
            </a:r>
            <a:r>
              <a:rPr lang="en-US" sz="1400" dirty="0">
                <a:latin typeface="Calibri" panose="020F0502020204030204" pitchFamily="34" charset="0"/>
                <a:ea typeface="Calibri" panose="020F0502020204030204" pitchFamily="34" charset="0"/>
                <a:cs typeface="Times New Roman" panose="02020603050405020304" pitchFamily="18" charset="0"/>
              </a:rPr>
              <a:t> new arrivals from Nepal and thereafter follows up with a weekly / monthly or bi monthly </a:t>
            </a:r>
            <a:r>
              <a:rPr lang="en-US" sz="1400" b="1" dirty="0">
                <a:latin typeface="Calibri" panose="020F0502020204030204" pitchFamily="34" charset="0"/>
                <a:ea typeface="Calibri" panose="020F0502020204030204" pitchFamily="34" charset="0"/>
                <a:cs typeface="Times New Roman" panose="02020603050405020304" pitchFamily="18" charset="0"/>
              </a:rPr>
              <a:t>Care programs</a:t>
            </a:r>
            <a:r>
              <a:rPr lang="en-US" sz="1400" dirty="0">
                <a:latin typeface="Calibri" panose="020F0502020204030204" pitchFamily="34" charset="0"/>
                <a:ea typeface="Calibri" panose="020F0502020204030204" pitchFamily="34" charset="0"/>
                <a:cs typeface="Times New Roman" panose="02020603050405020304" pitchFamily="18" charset="0"/>
              </a:rPr>
              <a:t>.</a:t>
            </a:r>
            <a:endParaRPr lang="en-MY" sz="1400" dirty="0"/>
          </a:p>
        </p:txBody>
      </p:sp>
      <p:pic>
        <p:nvPicPr>
          <p:cNvPr id="8" name="Picture 7">
            <a:extLst>
              <a:ext uri="{FF2B5EF4-FFF2-40B4-BE49-F238E27FC236}">
                <a16:creationId xmlns:a16="http://schemas.microsoft.com/office/drawing/2014/main" id="{E81E9ABB-5EDA-4898-832B-FAE96452B488}"/>
              </a:ext>
            </a:extLst>
          </p:cNvPr>
          <p:cNvPicPr>
            <a:picLocks noChangeAspect="1"/>
          </p:cNvPicPr>
          <p:nvPr/>
        </p:nvPicPr>
        <p:blipFill rotWithShape="1">
          <a:blip r:embed="rId4"/>
          <a:srcRect t="26065" r="1988"/>
          <a:stretch/>
        </p:blipFill>
        <p:spPr>
          <a:xfrm>
            <a:off x="32889" y="2557014"/>
            <a:ext cx="3785880" cy="1811786"/>
          </a:xfrm>
          <a:prstGeom prst="rect">
            <a:avLst/>
          </a:prstGeom>
        </p:spPr>
      </p:pic>
      <p:pic>
        <p:nvPicPr>
          <p:cNvPr id="10" name="Picture 9">
            <a:extLst>
              <a:ext uri="{FF2B5EF4-FFF2-40B4-BE49-F238E27FC236}">
                <a16:creationId xmlns:a16="http://schemas.microsoft.com/office/drawing/2014/main" id="{0143FCC8-E87D-486D-B987-0DB577F2834A}"/>
              </a:ext>
            </a:extLst>
          </p:cNvPr>
          <p:cNvPicPr>
            <a:picLocks noChangeAspect="1"/>
          </p:cNvPicPr>
          <p:nvPr/>
        </p:nvPicPr>
        <p:blipFill rotWithShape="1">
          <a:blip r:embed="rId5">
            <a:extLst>
              <a:ext uri="{28A0092B-C50C-407E-A947-70E740481C1C}">
                <a14:useLocalDpi xmlns:a14="http://schemas.microsoft.com/office/drawing/2010/main" val="0"/>
              </a:ext>
            </a:extLst>
          </a:blip>
          <a:srcRect l="9271" t="16666" r="26146" b="18472"/>
          <a:stretch/>
        </p:blipFill>
        <p:spPr>
          <a:xfrm>
            <a:off x="3882601" y="2557014"/>
            <a:ext cx="2403899" cy="1811786"/>
          </a:xfrm>
          <a:prstGeom prst="rect">
            <a:avLst/>
          </a:prstGeom>
        </p:spPr>
      </p:pic>
      <p:pic>
        <p:nvPicPr>
          <p:cNvPr id="12" name="Picture 11">
            <a:extLst>
              <a:ext uri="{FF2B5EF4-FFF2-40B4-BE49-F238E27FC236}">
                <a16:creationId xmlns:a16="http://schemas.microsoft.com/office/drawing/2014/main" id="{27D49953-2A55-49CF-81C0-B54CFAD63C5A}"/>
              </a:ext>
            </a:extLst>
          </p:cNvPr>
          <p:cNvPicPr>
            <a:picLocks noChangeAspect="1"/>
          </p:cNvPicPr>
          <p:nvPr/>
        </p:nvPicPr>
        <p:blipFill rotWithShape="1">
          <a:blip r:embed="rId6">
            <a:extLst>
              <a:ext uri="{28A0092B-C50C-407E-A947-70E740481C1C}">
                <a14:useLocalDpi xmlns:a14="http://schemas.microsoft.com/office/drawing/2010/main" val="0"/>
              </a:ext>
            </a:extLst>
          </a:blip>
          <a:srcRect l="19480" t="10556" r="17500" b="32916"/>
          <a:stretch/>
        </p:blipFill>
        <p:spPr>
          <a:xfrm>
            <a:off x="6350332" y="2542651"/>
            <a:ext cx="2517443" cy="1797574"/>
          </a:xfrm>
          <a:prstGeom prst="rect">
            <a:avLst/>
          </a:prstGeom>
        </p:spPr>
      </p:pic>
      <p:pic>
        <p:nvPicPr>
          <p:cNvPr id="14" name="Picture 13">
            <a:extLst>
              <a:ext uri="{FF2B5EF4-FFF2-40B4-BE49-F238E27FC236}">
                <a16:creationId xmlns:a16="http://schemas.microsoft.com/office/drawing/2014/main" id="{EDD4D5C0-F482-4B2C-885B-9FF2C95C15F0}"/>
              </a:ext>
            </a:extLst>
          </p:cNvPr>
          <p:cNvPicPr>
            <a:picLocks noChangeAspect="1"/>
          </p:cNvPicPr>
          <p:nvPr/>
        </p:nvPicPr>
        <p:blipFill rotWithShape="1">
          <a:blip r:embed="rId7">
            <a:extLst>
              <a:ext uri="{28A0092B-C50C-407E-A947-70E740481C1C}">
                <a14:useLocalDpi xmlns:a14="http://schemas.microsoft.com/office/drawing/2010/main" val="0"/>
              </a:ext>
            </a:extLst>
          </a:blip>
          <a:srcRect l="9946" t="31250" r="8384" b="17361"/>
          <a:stretch/>
        </p:blipFill>
        <p:spPr>
          <a:xfrm>
            <a:off x="8931607" y="2547414"/>
            <a:ext cx="3227504" cy="1789224"/>
          </a:xfrm>
          <a:prstGeom prst="rect">
            <a:avLst/>
          </a:prstGeom>
        </p:spPr>
      </p:pic>
    </p:spTree>
    <p:extLst>
      <p:ext uri="{BB962C8B-B14F-4D97-AF65-F5344CB8AC3E}">
        <p14:creationId xmlns:p14="http://schemas.microsoft.com/office/powerpoint/2010/main" val="288429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3">
                                            <p:txEl>
                                              <p:pRg st="0" end="0"/>
                                            </p:txEl>
                                          </p:spTgt>
                                        </p:tgtEl>
                                      </p:cBhvr>
                                    </p:animEffect>
                                    <p:animScale>
                                      <p:cBhvr>
                                        <p:cTn id="13" dur="250" autoRev="1" fill="hold"/>
                                        <p:tgtEl>
                                          <p:spTgt spid="3">
                                            <p:txEl>
                                              <p:pRg st="0" end="0"/>
                                            </p:txEl>
                                          </p:spTgt>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grpId="0" nodeType="clickEffect">
                                  <p:stCondLst>
                                    <p:cond delay="0"/>
                                  </p:stCondLst>
                                  <p:childTnLst>
                                    <p:animEffect transition="out" filter="fade">
                                      <p:cBhvr>
                                        <p:cTn id="17" dur="500" tmFilter="0, 0; .2, .5; .8, .5; 1, 0"/>
                                        <p:tgtEl>
                                          <p:spTgt spid="3">
                                            <p:txEl>
                                              <p:pRg st="1" end="1"/>
                                            </p:txEl>
                                          </p:spTgt>
                                        </p:tgtEl>
                                      </p:cBhvr>
                                    </p:animEffect>
                                    <p:animScale>
                                      <p:cBhvr>
                                        <p:cTn id="18" dur="250" autoRev="1" fill="hold"/>
                                        <p:tgtEl>
                                          <p:spTgt spid="3">
                                            <p:txEl>
                                              <p:pRg st="1" end="1"/>
                                            </p:txEl>
                                          </p:spTgt>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1000" fill="hold"/>
                                        <p:tgtEl>
                                          <p:spTgt spid="14"/>
                                        </p:tgtEl>
                                        <p:attrNameLst>
                                          <p:attrName>ppt_w</p:attrName>
                                        </p:attrNameLst>
                                      </p:cBhvr>
                                      <p:tavLst>
                                        <p:tav tm="0">
                                          <p:val>
                                            <p:fltVal val="0"/>
                                          </p:val>
                                        </p:tav>
                                        <p:tav tm="100000">
                                          <p:val>
                                            <p:strVal val="#ppt_w"/>
                                          </p:val>
                                        </p:tav>
                                      </p:tavLst>
                                    </p:anim>
                                    <p:anim calcmode="lin" valueType="num">
                                      <p:cBhvr>
                                        <p:cTn id="37" dur="1000" fill="hold"/>
                                        <p:tgtEl>
                                          <p:spTgt spid="14"/>
                                        </p:tgtEl>
                                        <p:attrNameLst>
                                          <p:attrName>ppt_h</p:attrName>
                                        </p:attrNameLst>
                                      </p:cBhvr>
                                      <p:tavLst>
                                        <p:tav tm="0">
                                          <p:val>
                                            <p:fltVal val="0"/>
                                          </p:val>
                                        </p:tav>
                                        <p:tav tm="100000">
                                          <p:val>
                                            <p:strVal val="#ppt_h"/>
                                          </p:val>
                                        </p:tav>
                                      </p:tavLst>
                                    </p:anim>
                                    <p:anim calcmode="lin" valueType="num">
                                      <p:cBhvr>
                                        <p:cTn id="38" dur="1000" fill="hold"/>
                                        <p:tgtEl>
                                          <p:spTgt spid="14"/>
                                        </p:tgtEl>
                                        <p:attrNameLst>
                                          <p:attrName>style.rotation</p:attrName>
                                        </p:attrNameLst>
                                      </p:cBhvr>
                                      <p:tavLst>
                                        <p:tav tm="0">
                                          <p:val>
                                            <p:fltVal val="90"/>
                                          </p:val>
                                        </p:tav>
                                        <p:tav tm="100000">
                                          <p:val>
                                            <p:fltVal val="0"/>
                                          </p:val>
                                        </p:tav>
                                      </p:tavLst>
                                    </p:anim>
                                    <p:animEffect transition="in" filter="fade">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down)">
                                      <p:cBhvr>
                                        <p:cTn id="49" dur="580">
                                          <p:stCondLst>
                                            <p:cond delay="0"/>
                                          </p:stCondLst>
                                        </p:cTn>
                                        <p:tgtEl>
                                          <p:spTgt spid="12"/>
                                        </p:tgtEl>
                                      </p:cBhvr>
                                    </p:animEffect>
                                    <p:anim calcmode="lin" valueType="num">
                                      <p:cBhvr>
                                        <p:cTn id="5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5" dur="26">
                                          <p:stCondLst>
                                            <p:cond delay="650"/>
                                          </p:stCondLst>
                                        </p:cTn>
                                        <p:tgtEl>
                                          <p:spTgt spid="12"/>
                                        </p:tgtEl>
                                      </p:cBhvr>
                                      <p:to x="100000" y="60000"/>
                                    </p:animScale>
                                    <p:animScale>
                                      <p:cBhvr>
                                        <p:cTn id="56" dur="166" decel="50000">
                                          <p:stCondLst>
                                            <p:cond delay="676"/>
                                          </p:stCondLst>
                                        </p:cTn>
                                        <p:tgtEl>
                                          <p:spTgt spid="12"/>
                                        </p:tgtEl>
                                      </p:cBhvr>
                                      <p:to x="100000" y="100000"/>
                                    </p:animScale>
                                    <p:animScale>
                                      <p:cBhvr>
                                        <p:cTn id="57" dur="26">
                                          <p:stCondLst>
                                            <p:cond delay="1312"/>
                                          </p:stCondLst>
                                        </p:cTn>
                                        <p:tgtEl>
                                          <p:spTgt spid="12"/>
                                        </p:tgtEl>
                                      </p:cBhvr>
                                      <p:to x="100000" y="80000"/>
                                    </p:animScale>
                                    <p:animScale>
                                      <p:cBhvr>
                                        <p:cTn id="58" dur="166" decel="50000">
                                          <p:stCondLst>
                                            <p:cond delay="1338"/>
                                          </p:stCondLst>
                                        </p:cTn>
                                        <p:tgtEl>
                                          <p:spTgt spid="12"/>
                                        </p:tgtEl>
                                      </p:cBhvr>
                                      <p:to x="100000" y="100000"/>
                                    </p:animScale>
                                    <p:animScale>
                                      <p:cBhvr>
                                        <p:cTn id="59" dur="26">
                                          <p:stCondLst>
                                            <p:cond delay="1642"/>
                                          </p:stCondLst>
                                        </p:cTn>
                                        <p:tgtEl>
                                          <p:spTgt spid="12"/>
                                        </p:tgtEl>
                                      </p:cBhvr>
                                      <p:to x="100000" y="90000"/>
                                    </p:animScale>
                                    <p:animScale>
                                      <p:cBhvr>
                                        <p:cTn id="60" dur="166" decel="50000">
                                          <p:stCondLst>
                                            <p:cond delay="1668"/>
                                          </p:stCondLst>
                                        </p:cTn>
                                        <p:tgtEl>
                                          <p:spTgt spid="12"/>
                                        </p:tgtEl>
                                      </p:cBhvr>
                                      <p:to x="100000" y="100000"/>
                                    </p:animScale>
                                    <p:animScale>
                                      <p:cBhvr>
                                        <p:cTn id="61" dur="26">
                                          <p:stCondLst>
                                            <p:cond delay="1808"/>
                                          </p:stCondLst>
                                        </p:cTn>
                                        <p:tgtEl>
                                          <p:spTgt spid="12"/>
                                        </p:tgtEl>
                                      </p:cBhvr>
                                      <p:to x="100000" y="95000"/>
                                    </p:animScale>
                                    <p:animScale>
                                      <p:cBhvr>
                                        <p:cTn id="62" dur="166" decel="50000">
                                          <p:stCondLst>
                                            <p:cond delay="1834"/>
                                          </p:stCondLst>
                                        </p:cTn>
                                        <p:tgtEl>
                                          <p:spTgt spid="12"/>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026"/>
                                        </p:tgtEl>
                                        <p:attrNameLst>
                                          <p:attrName>style.visibility</p:attrName>
                                        </p:attrNameLst>
                                      </p:cBhvr>
                                      <p:to>
                                        <p:strVal val="visible"/>
                                      </p:to>
                                    </p:set>
                                    <p:anim calcmode="lin" valueType="num">
                                      <p:cBhvr additive="base">
                                        <p:cTn id="67" dur="500" fill="hold"/>
                                        <p:tgtEl>
                                          <p:spTgt spid="1026"/>
                                        </p:tgtEl>
                                        <p:attrNameLst>
                                          <p:attrName>ppt_x</p:attrName>
                                        </p:attrNameLst>
                                      </p:cBhvr>
                                      <p:tavLst>
                                        <p:tav tm="0">
                                          <p:val>
                                            <p:strVal val="#ppt_x"/>
                                          </p:val>
                                        </p:tav>
                                        <p:tav tm="100000">
                                          <p:val>
                                            <p:strVal val="#ppt_x"/>
                                          </p:val>
                                        </p:tav>
                                      </p:tavLst>
                                    </p:anim>
                                    <p:anim calcmode="lin" valueType="num">
                                      <p:cBhvr additive="base">
                                        <p:cTn id="6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D37562-007D-4D18-8CA1-74F357988E12}"/>
              </a:ext>
            </a:extLst>
          </p:cNvPr>
          <p:cNvSpPr>
            <a:spLocks noGrp="1"/>
          </p:cNvSpPr>
          <p:nvPr>
            <p:ph idx="1"/>
          </p:nvPr>
        </p:nvSpPr>
        <p:spPr>
          <a:xfrm>
            <a:off x="838200" y="768350"/>
            <a:ext cx="10515600" cy="4351338"/>
          </a:xfr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Securight not forgetting the human aspect and humanitarian needs of all our staff and guards, we have set up a Wing called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SECURIGHT CARE PROGRAM(SCP) </a:t>
            </a:r>
            <a:r>
              <a:rPr lang="en-US" sz="1800" dirty="0">
                <a:effectLst/>
                <a:latin typeface="Calibri" panose="020F0502020204030204" pitchFamily="34" charset="0"/>
                <a:ea typeface="Calibri" panose="020F0502020204030204" pitchFamily="34" charset="0"/>
                <a:cs typeface="Times New Roman" panose="02020603050405020304" pitchFamily="18" charset="0"/>
              </a:rPr>
              <a:t>this Wing primarily looks into a holistic approach to empathize and care for the mental and physical wellbeing of our Guards and Staff. Programs are conducted at site and at our Training center at HQ by our Mental Health First Aider Wellness Coach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M/s Drona </a:t>
            </a:r>
            <a:r>
              <a:rPr lang="en-US" sz="1800" b="1" u="sng" dirty="0" err="1">
                <a:effectLst/>
                <a:latin typeface="Calibri" panose="020F0502020204030204" pitchFamily="34" charset="0"/>
                <a:ea typeface="Calibri" panose="020F0502020204030204" pitchFamily="34" charset="0"/>
                <a:cs typeface="Times New Roman" panose="02020603050405020304" pitchFamily="18" charset="0"/>
              </a:rPr>
              <a:t>Dewi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MY" dirty="0"/>
          </a:p>
        </p:txBody>
      </p:sp>
      <p:pic>
        <p:nvPicPr>
          <p:cNvPr id="5" name="Picture 4">
            <a:extLst>
              <a:ext uri="{FF2B5EF4-FFF2-40B4-BE49-F238E27FC236}">
                <a16:creationId xmlns:a16="http://schemas.microsoft.com/office/drawing/2014/main" id="{3C77B513-0FB1-4E1A-AF56-1E9A5E467745}"/>
              </a:ext>
            </a:extLst>
          </p:cNvPr>
          <p:cNvPicPr>
            <a:picLocks noChangeAspect="1"/>
          </p:cNvPicPr>
          <p:nvPr/>
        </p:nvPicPr>
        <p:blipFill rotWithShape="1">
          <a:blip r:embed="rId2"/>
          <a:srcRect b="19865"/>
          <a:stretch/>
        </p:blipFill>
        <p:spPr>
          <a:xfrm>
            <a:off x="639700" y="2302739"/>
            <a:ext cx="11344275" cy="3014986"/>
          </a:xfrm>
          <a:prstGeom prst="rect">
            <a:avLst/>
          </a:prstGeom>
        </p:spPr>
      </p:pic>
      <p:sp>
        <p:nvSpPr>
          <p:cNvPr id="2" name="TextBox 1">
            <a:extLst>
              <a:ext uri="{FF2B5EF4-FFF2-40B4-BE49-F238E27FC236}">
                <a16:creationId xmlns:a16="http://schemas.microsoft.com/office/drawing/2014/main" id="{69FBC3A7-5FF4-49E0-A258-C2D18082B8B7}"/>
              </a:ext>
            </a:extLst>
          </p:cNvPr>
          <p:cNvSpPr txBox="1"/>
          <p:nvPr/>
        </p:nvSpPr>
        <p:spPr>
          <a:xfrm>
            <a:off x="7213811" y="4033192"/>
            <a:ext cx="2760956" cy="914400"/>
          </a:xfrm>
          <a:prstGeom prst="rect">
            <a:avLst/>
          </a:prstGeom>
          <a:solidFill>
            <a:schemeClr val="bg1"/>
          </a:solidFill>
        </p:spPr>
        <p:txBody>
          <a:bodyPr wrap="square" rtlCol="0">
            <a:spAutoFit/>
          </a:bodyPr>
          <a:lstStyle/>
          <a:p>
            <a:endParaRPr lang="en-MY" dirty="0"/>
          </a:p>
        </p:txBody>
      </p:sp>
      <p:sp>
        <p:nvSpPr>
          <p:cNvPr id="6" name="TextBox 5">
            <a:extLst>
              <a:ext uri="{FF2B5EF4-FFF2-40B4-BE49-F238E27FC236}">
                <a16:creationId xmlns:a16="http://schemas.microsoft.com/office/drawing/2014/main" id="{DBC81DD4-8E3B-4649-A1CC-C5DB8C8316FB}"/>
              </a:ext>
            </a:extLst>
          </p:cNvPr>
          <p:cNvSpPr txBox="1"/>
          <p:nvPr/>
        </p:nvSpPr>
        <p:spPr>
          <a:xfrm>
            <a:off x="7130179" y="3911978"/>
            <a:ext cx="2928221" cy="369332"/>
          </a:xfrm>
          <a:prstGeom prst="rect">
            <a:avLst/>
          </a:prstGeom>
          <a:solidFill>
            <a:schemeClr val="bg1"/>
          </a:solidFill>
        </p:spPr>
        <p:txBody>
          <a:bodyPr wrap="square" rtlCol="0">
            <a:spAutoFit/>
          </a:bodyPr>
          <a:lstStyle/>
          <a:p>
            <a:r>
              <a:rPr lang="en-MY" b="1" dirty="0"/>
              <a:t>SECURIGHT CARE PROGRAM</a:t>
            </a:r>
          </a:p>
        </p:txBody>
      </p:sp>
      <p:pic>
        <p:nvPicPr>
          <p:cNvPr id="8" name="Content Placeholder 3">
            <a:extLst>
              <a:ext uri="{FF2B5EF4-FFF2-40B4-BE49-F238E27FC236}">
                <a16:creationId xmlns:a16="http://schemas.microsoft.com/office/drawing/2014/main" id="{9ECACF3E-9CF7-4E28-8B72-C05C1E1588F4}"/>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41217" y="2396970"/>
            <a:ext cx="963295" cy="616490"/>
          </a:xfrm>
          <a:prstGeom prst="rect">
            <a:avLst/>
          </a:prstGeom>
          <a:noFill/>
          <a:ln>
            <a:noFill/>
          </a:ln>
        </p:spPr>
      </p:pic>
    </p:spTree>
    <p:extLst>
      <p:ext uri="{BB962C8B-B14F-4D97-AF65-F5344CB8AC3E}">
        <p14:creationId xmlns:p14="http://schemas.microsoft.com/office/powerpoint/2010/main" val="75741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3">
                                            <p:txEl>
                                              <p:pRg st="0" end="0"/>
                                            </p:txEl>
                                          </p:spTgt>
                                        </p:tgtEl>
                                        <p:attrNameLst>
                                          <p:attrName>r</p:attrName>
                                        </p:attrNameLst>
                                      </p:cBhvr>
                                    </p:animRot>
                                    <p:animRot by="-240000">
                                      <p:cBhvr>
                                        <p:cTn id="12" dur="200" fill="hold">
                                          <p:stCondLst>
                                            <p:cond delay="200"/>
                                          </p:stCondLst>
                                        </p:cTn>
                                        <p:tgtEl>
                                          <p:spTgt spid="3">
                                            <p:txEl>
                                              <p:pRg st="0" end="0"/>
                                            </p:txEl>
                                          </p:spTgt>
                                        </p:tgtEl>
                                        <p:attrNameLst>
                                          <p:attrName>r</p:attrName>
                                        </p:attrNameLst>
                                      </p:cBhvr>
                                    </p:animRot>
                                    <p:animRot by="240000">
                                      <p:cBhvr>
                                        <p:cTn id="13" dur="200" fill="hold">
                                          <p:stCondLst>
                                            <p:cond delay="400"/>
                                          </p:stCondLst>
                                        </p:cTn>
                                        <p:tgtEl>
                                          <p:spTgt spid="3">
                                            <p:txEl>
                                              <p:pRg st="0" end="0"/>
                                            </p:txEl>
                                          </p:spTgt>
                                        </p:tgtEl>
                                        <p:attrNameLst>
                                          <p:attrName>r</p:attrName>
                                        </p:attrNameLst>
                                      </p:cBhvr>
                                    </p:animRot>
                                    <p:animRot by="-240000">
                                      <p:cBhvr>
                                        <p:cTn id="14" dur="200" fill="hold">
                                          <p:stCondLst>
                                            <p:cond delay="600"/>
                                          </p:stCondLst>
                                        </p:cTn>
                                        <p:tgtEl>
                                          <p:spTgt spid="3">
                                            <p:txEl>
                                              <p:pRg st="0" end="0"/>
                                            </p:txEl>
                                          </p:spTgt>
                                        </p:tgtEl>
                                        <p:attrNameLst>
                                          <p:attrName>r</p:attrName>
                                        </p:attrNameLst>
                                      </p:cBhvr>
                                    </p:animRot>
                                    <p:animRot by="120000">
                                      <p:cBhvr>
                                        <p:cTn id="15" dur="200" fill="hold">
                                          <p:stCondLst>
                                            <p:cond delay="80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E387B-ABF0-A7BF-ED92-8E959F1C7E22}"/>
              </a:ext>
            </a:extLst>
          </p:cNvPr>
          <p:cNvSpPr>
            <a:spLocks noGrp="1"/>
          </p:cNvSpPr>
          <p:nvPr>
            <p:ph type="title"/>
          </p:nvPr>
        </p:nvSpPr>
        <p:spPr>
          <a:xfrm>
            <a:off x="955110" y="19613"/>
            <a:ext cx="8596668" cy="1320800"/>
          </a:xfrm>
        </p:spPr>
        <p:txBody>
          <a:bodyPr>
            <a:normAutofit/>
          </a:bodyPr>
          <a:lstStyle/>
          <a:p>
            <a:pPr algn="ctr"/>
            <a:r>
              <a:rPr lang="en-US" sz="3200" b="1" dirty="0">
                <a:latin typeface="Tahoma" panose="020B0604030504040204" pitchFamily="34" charset="0"/>
                <a:ea typeface="Tahoma" panose="020B0604030504040204" pitchFamily="34" charset="0"/>
                <a:cs typeface="Tahoma" panose="020B0604030504040204" pitchFamily="34" charset="0"/>
              </a:rPr>
              <a:t>COMMENDATION AWARDS </a:t>
            </a:r>
            <a:endParaRPr lang="en-MY" sz="3200" b="1" dirty="0">
              <a:latin typeface="Tahoma" panose="020B0604030504040204" pitchFamily="34" charset="0"/>
              <a:ea typeface="Tahoma" panose="020B0604030504040204" pitchFamily="34" charset="0"/>
              <a:cs typeface="Tahoma" panose="020B0604030504040204" pitchFamily="34" charset="0"/>
            </a:endParaRPr>
          </a:p>
        </p:txBody>
      </p:sp>
      <p:pic>
        <p:nvPicPr>
          <p:cNvPr id="5" name="Content Placeholder 4">
            <a:extLst>
              <a:ext uri="{FF2B5EF4-FFF2-40B4-BE49-F238E27FC236}">
                <a16:creationId xmlns:a16="http://schemas.microsoft.com/office/drawing/2014/main" id="{6FA8A99B-22D5-FD3C-E5A7-2284761688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3489624" y="3496905"/>
            <a:ext cx="2693982" cy="3809688"/>
          </a:xfrm>
        </p:spPr>
      </p:pic>
      <p:pic>
        <p:nvPicPr>
          <p:cNvPr id="7" name="Picture 6">
            <a:extLst>
              <a:ext uri="{FF2B5EF4-FFF2-40B4-BE49-F238E27FC236}">
                <a16:creationId xmlns:a16="http://schemas.microsoft.com/office/drawing/2014/main" id="{C711C8B3-244E-3CEA-9566-DDA911B92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846" y="680013"/>
            <a:ext cx="4312304" cy="3227490"/>
          </a:xfrm>
          <a:prstGeom prst="rect">
            <a:avLst/>
          </a:prstGeom>
        </p:spPr>
      </p:pic>
      <p:pic>
        <p:nvPicPr>
          <p:cNvPr id="9" name="Picture 8">
            <a:extLst>
              <a:ext uri="{FF2B5EF4-FFF2-40B4-BE49-F238E27FC236}">
                <a16:creationId xmlns:a16="http://schemas.microsoft.com/office/drawing/2014/main" id="{F6781DB4-575E-92C7-E5D9-84B6CE9D91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3895" y="680013"/>
            <a:ext cx="4312304" cy="3227490"/>
          </a:xfrm>
          <a:prstGeom prst="rect">
            <a:avLst/>
          </a:prstGeom>
        </p:spPr>
      </p:pic>
    </p:spTree>
    <p:extLst>
      <p:ext uri="{BB962C8B-B14F-4D97-AF65-F5344CB8AC3E}">
        <p14:creationId xmlns:p14="http://schemas.microsoft.com/office/powerpoint/2010/main" val="3544939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6A216-DFF0-2889-A60E-28CCED9BE7BC}"/>
              </a:ext>
            </a:extLst>
          </p:cNvPr>
          <p:cNvSpPr>
            <a:spLocks noGrp="1"/>
          </p:cNvSpPr>
          <p:nvPr>
            <p:ph type="title"/>
          </p:nvPr>
        </p:nvSpPr>
        <p:spPr/>
        <p:txBody>
          <a:bodyPr>
            <a:normAutofit/>
          </a:bodyPr>
          <a:lstStyle/>
          <a:p>
            <a:pPr algn="ctr"/>
            <a:r>
              <a:rPr lang="en-US" sz="3200" b="1" dirty="0">
                <a:latin typeface="Tahoma" panose="020B0604030504040204" pitchFamily="34" charset="0"/>
                <a:ea typeface="Tahoma" panose="020B0604030504040204" pitchFamily="34" charset="0"/>
                <a:cs typeface="Tahoma" panose="020B0604030504040204" pitchFamily="34" charset="0"/>
              </a:rPr>
              <a:t>POLICE LIAISON</a:t>
            </a:r>
            <a:endParaRPr lang="en-MY" sz="3200" b="1" dirty="0">
              <a:latin typeface="Tahoma" panose="020B0604030504040204" pitchFamily="34" charset="0"/>
              <a:ea typeface="Tahoma" panose="020B0604030504040204" pitchFamily="34" charset="0"/>
              <a:cs typeface="Tahoma" panose="020B0604030504040204" pitchFamily="34" charset="0"/>
            </a:endParaRPr>
          </a:p>
        </p:txBody>
      </p:sp>
      <p:pic>
        <p:nvPicPr>
          <p:cNvPr id="5" name="Content Placeholder 4">
            <a:extLst>
              <a:ext uri="{FF2B5EF4-FFF2-40B4-BE49-F238E27FC236}">
                <a16:creationId xmlns:a16="http://schemas.microsoft.com/office/drawing/2014/main" id="{4CB5DA3A-47CB-06A3-DD56-7B72672F2D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4" y="1359892"/>
            <a:ext cx="4174984" cy="3131238"/>
          </a:xfrm>
        </p:spPr>
      </p:pic>
      <p:pic>
        <p:nvPicPr>
          <p:cNvPr id="7" name="Picture 6">
            <a:extLst>
              <a:ext uri="{FF2B5EF4-FFF2-40B4-BE49-F238E27FC236}">
                <a16:creationId xmlns:a16="http://schemas.microsoft.com/office/drawing/2014/main" id="{A50637F2-3B6F-8EF0-7C03-9E9AE4DE5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192" y="1359892"/>
            <a:ext cx="4174984" cy="3131238"/>
          </a:xfrm>
          <a:prstGeom prst="rect">
            <a:avLst/>
          </a:prstGeom>
        </p:spPr>
      </p:pic>
      <p:sp>
        <p:nvSpPr>
          <p:cNvPr id="10" name="TextBox 9">
            <a:extLst>
              <a:ext uri="{FF2B5EF4-FFF2-40B4-BE49-F238E27FC236}">
                <a16:creationId xmlns:a16="http://schemas.microsoft.com/office/drawing/2014/main" id="{DD2C98BD-16E7-B844-60FB-06E964095AFE}"/>
              </a:ext>
            </a:extLst>
          </p:cNvPr>
          <p:cNvSpPr txBox="1"/>
          <p:nvPr/>
        </p:nvSpPr>
        <p:spPr>
          <a:xfrm>
            <a:off x="1231521" y="4759444"/>
            <a:ext cx="7664824" cy="738664"/>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Based on circumstances and Security requirements  we will also be able to provide Police ad-hoc patrols to the site. Our long term relationship with Police is on the basis of quid pro quo and it provides a viable and effective deterrent against any nefarious activities within the Site.</a:t>
            </a:r>
            <a:endParaRPr lang="en-MY"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2362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3C3FA-0E7F-9ABB-F8C2-A6B52D0BD29D}"/>
              </a:ext>
            </a:extLst>
          </p:cNvPr>
          <p:cNvSpPr>
            <a:spLocks noGrp="1"/>
          </p:cNvSpPr>
          <p:nvPr>
            <p:ph type="title"/>
          </p:nvPr>
        </p:nvSpPr>
        <p:spPr>
          <a:xfrm>
            <a:off x="779928" y="609600"/>
            <a:ext cx="8494073" cy="600581"/>
          </a:xfrm>
        </p:spPr>
        <p:txBody>
          <a:bodyPr>
            <a:normAutofit fontScale="90000"/>
          </a:bodyPr>
          <a:lstStyle/>
          <a:p>
            <a:pPr algn="ctr"/>
            <a:r>
              <a:rPr lang="en-GB" b="1" dirty="0">
                <a:solidFill>
                  <a:srgbClr val="00B0F0"/>
                </a:solidFill>
                <a:effectLst/>
                <a:latin typeface="Tahoma" panose="020B0604030504040204" pitchFamily="34" charset="0"/>
                <a:ea typeface="Times New Roman" panose="02020603050405020304" pitchFamily="18" charset="0"/>
                <a:cs typeface="Cordia New" panose="020B0304020202020204" pitchFamily="34" charset="-34"/>
              </a:rPr>
              <a:t>COMPANY BACKGROUND</a:t>
            </a:r>
            <a:br>
              <a:rPr lang="en-MY" sz="1800" dirty="0">
                <a:effectLst/>
                <a:latin typeface="Calibri" panose="020F0502020204030204" pitchFamily="34" charset="0"/>
                <a:ea typeface="Times New Roman" panose="02020603050405020304" pitchFamily="18" charset="0"/>
                <a:cs typeface="Cordia New" panose="020B0304020202020204" pitchFamily="34" charset="-34"/>
              </a:rPr>
            </a:br>
            <a:endParaRPr lang="en-MY" dirty="0"/>
          </a:p>
        </p:txBody>
      </p:sp>
      <p:sp>
        <p:nvSpPr>
          <p:cNvPr id="9" name="TextBox 4">
            <a:extLst>
              <a:ext uri="{FF2B5EF4-FFF2-40B4-BE49-F238E27FC236}">
                <a16:creationId xmlns:a16="http://schemas.microsoft.com/office/drawing/2014/main" id="{F6EFCBDB-E5AD-8298-5E9F-C6F382E78990}"/>
              </a:ext>
            </a:extLst>
          </p:cNvPr>
          <p:cNvSpPr txBox="1">
            <a:spLocks noChangeArrowheads="1"/>
          </p:cNvSpPr>
          <p:nvPr/>
        </p:nvSpPr>
        <p:spPr bwMode="auto">
          <a:xfrm>
            <a:off x="352425" y="10191750"/>
            <a:ext cx="682942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tabLst>
                <a:tab pos="374650" algn="l"/>
                <a:tab pos="457200" algn="l"/>
                <a:tab pos="2986088" algn="ctr"/>
                <a:tab pos="5972175" algn="r"/>
              </a:tabLst>
              <a:defRPr>
                <a:solidFill>
                  <a:schemeClr val="tx1"/>
                </a:solidFill>
                <a:latin typeface="Arial" panose="020B0604020202020204" pitchFamily="34" charset="0"/>
              </a:defRPr>
            </a:lvl1pPr>
            <a:lvl2pPr eaLnBrk="0" fontAlgn="base" hangingPunct="0">
              <a:spcBef>
                <a:spcPct val="0"/>
              </a:spcBef>
              <a:spcAft>
                <a:spcPct val="0"/>
              </a:spcAft>
              <a:tabLst>
                <a:tab pos="374650" algn="l"/>
                <a:tab pos="457200" algn="l"/>
                <a:tab pos="2986088" algn="ctr"/>
                <a:tab pos="5972175" algn="r"/>
              </a:tabLst>
              <a:defRPr>
                <a:solidFill>
                  <a:schemeClr val="tx1"/>
                </a:solidFill>
                <a:latin typeface="Arial" panose="020B0604020202020204" pitchFamily="34" charset="0"/>
              </a:defRPr>
            </a:lvl2pPr>
            <a:lvl3pPr eaLnBrk="0" fontAlgn="base" hangingPunct="0">
              <a:spcBef>
                <a:spcPct val="0"/>
              </a:spcBef>
              <a:spcAft>
                <a:spcPct val="0"/>
              </a:spcAft>
              <a:tabLst>
                <a:tab pos="374650" algn="l"/>
                <a:tab pos="457200" algn="l"/>
                <a:tab pos="2986088" algn="ctr"/>
                <a:tab pos="5972175" algn="r"/>
              </a:tabLst>
              <a:defRPr>
                <a:solidFill>
                  <a:schemeClr val="tx1"/>
                </a:solidFill>
                <a:latin typeface="Arial" panose="020B0604020202020204" pitchFamily="34" charset="0"/>
              </a:defRPr>
            </a:lvl3pPr>
            <a:lvl4pPr eaLnBrk="0" fontAlgn="base" hangingPunct="0">
              <a:spcBef>
                <a:spcPct val="0"/>
              </a:spcBef>
              <a:spcAft>
                <a:spcPct val="0"/>
              </a:spcAft>
              <a:tabLst>
                <a:tab pos="374650" algn="l"/>
                <a:tab pos="457200" algn="l"/>
                <a:tab pos="2986088" algn="ctr"/>
                <a:tab pos="5972175" algn="r"/>
              </a:tabLst>
              <a:defRPr>
                <a:solidFill>
                  <a:schemeClr val="tx1"/>
                </a:solidFill>
                <a:latin typeface="Arial" panose="020B0604020202020204" pitchFamily="34" charset="0"/>
              </a:defRPr>
            </a:lvl4pPr>
            <a:lvl5pPr eaLnBrk="0" fontAlgn="base" hangingPunct="0">
              <a:spcBef>
                <a:spcPct val="0"/>
              </a:spcBef>
              <a:spcAft>
                <a:spcPct val="0"/>
              </a:spcAft>
              <a:tabLst>
                <a:tab pos="374650" algn="l"/>
                <a:tab pos="457200" algn="l"/>
                <a:tab pos="2986088" algn="ctr"/>
                <a:tab pos="5972175" algn="r"/>
              </a:tabLst>
              <a:defRPr>
                <a:solidFill>
                  <a:schemeClr val="tx1"/>
                </a:solidFill>
                <a:latin typeface="Arial" panose="020B0604020202020204" pitchFamily="34" charset="0"/>
              </a:defRPr>
            </a:lvl5pPr>
            <a:lvl6pPr eaLnBrk="0" fontAlgn="base" hangingPunct="0">
              <a:spcBef>
                <a:spcPct val="0"/>
              </a:spcBef>
              <a:spcAft>
                <a:spcPct val="0"/>
              </a:spcAft>
              <a:tabLst>
                <a:tab pos="374650" algn="l"/>
                <a:tab pos="457200" algn="l"/>
                <a:tab pos="2986088" algn="ctr"/>
                <a:tab pos="5972175" algn="r"/>
              </a:tabLst>
              <a:defRPr>
                <a:solidFill>
                  <a:schemeClr val="tx1"/>
                </a:solidFill>
                <a:latin typeface="Arial" panose="020B0604020202020204" pitchFamily="34" charset="0"/>
              </a:defRPr>
            </a:lvl6pPr>
            <a:lvl7pPr eaLnBrk="0" fontAlgn="base" hangingPunct="0">
              <a:spcBef>
                <a:spcPct val="0"/>
              </a:spcBef>
              <a:spcAft>
                <a:spcPct val="0"/>
              </a:spcAft>
              <a:tabLst>
                <a:tab pos="374650" algn="l"/>
                <a:tab pos="457200" algn="l"/>
                <a:tab pos="2986088" algn="ctr"/>
                <a:tab pos="5972175" algn="r"/>
              </a:tabLst>
              <a:defRPr>
                <a:solidFill>
                  <a:schemeClr val="tx1"/>
                </a:solidFill>
                <a:latin typeface="Arial" panose="020B0604020202020204" pitchFamily="34" charset="0"/>
              </a:defRPr>
            </a:lvl7pPr>
            <a:lvl8pPr eaLnBrk="0" fontAlgn="base" hangingPunct="0">
              <a:spcBef>
                <a:spcPct val="0"/>
              </a:spcBef>
              <a:spcAft>
                <a:spcPct val="0"/>
              </a:spcAft>
              <a:tabLst>
                <a:tab pos="374650" algn="l"/>
                <a:tab pos="457200" algn="l"/>
                <a:tab pos="2986088" algn="ctr"/>
                <a:tab pos="5972175" algn="r"/>
              </a:tabLst>
              <a:defRPr>
                <a:solidFill>
                  <a:schemeClr val="tx1"/>
                </a:solidFill>
                <a:latin typeface="Arial" panose="020B0604020202020204" pitchFamily="34" charset="0"/>
              </a:defRPr>
            </a:lvl8pPr>
            <a:lvl9pPr eaLnBrk="0" fontAlgn="base" hangingPunct="0">
              <a:spcBef>
                <a:spcPct val="0"/>
              </a:spcBef>
              <a:spcAft>
                <a:spcPct val="0"/>
              </a:spcAft>
              <a:tabLst>
                <a:tab pos="374650" algn="l"/>
                <a:tab pos="457200" algn="l"/>
                <a:tab pos="2986088" algn="ctr"/>
                <a:tab pos="5972175"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374650" algn="l"/>
                <a:tab pos="457200" algn="l"/>
                <a:tab pos="2986088" algn="ctr"/>
                <a:tab pos="5972175" algn="r"/>
              </a:tabLst>
            </a:pPr>
            <a:r>
              <a:rPr kumimoji="0" lang="fr-FR" altLang="en-US" sz="9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SecuritasThailand</a:t>
            </a:r>
            <a:endParaRPr kumimoji="0" lang="en-GB" altLang="en-US" sz="1200" b="0" i="0" u="none" strike="noStrike" cap="none" normalizeH="0" baseline="0">
              <a:ln>
                <a:noFill/>
              </a:ln>
              <a:solidFill>
                <a:schemeClr val="tx1"/>
              </a:solidFill>
              <a:effectLst/>
              <a:ea typeface="Times New Roman" panose="02020603050405020304" pitchFamily="18" charset="0"/>
              <a:cs typeface="Cordia New" panose="020B0304020202020204" pitchFamily="34" charset="-34"/>
            </a:endParaRPr>
          </a:p>
          <a:p>
            <a:pPr marL="0" marR="0" lvl="0" indent="0" algn="ctr" defTabSz="914400" rtl="0" eaLnBrk="0" fontAlgn="base" latinLnBrk="0" hangingPunct="0">
              <a:lnSpc>
                <a:spcPct val="100000"/>
              </a:lnSpc>
              <a:spcBef>
                <a:spcPct val="0"/>
              </a:spcBef>
              <a:spcAft>
                <a:spcPct val="0"/>
              </a:spcAft>
              <a:buClrTx/>
              <a:buSzTx/>
              <a:buFontTx/>
              <a:buNone/>
              <a:tabLst>
                <a:tab pos="374650" algn="l"/>
                <a:tab pos="457200" algn="l"/>
                <a:tab pos="2986088" algn="ctr"/>
                <a:tab pos="5972175" algn="r"/>
              </a:tabLst>
            </a:pPr>
            <a:r>
              <a:rPr kumimoji="0" lang="fr-FR"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Trendy Office Building 10/120, 10th Floor, Sukhumvit Soi 13, Klongtoey Nua, Wattana, Bangkok 10110</a:t>
            </a:r>
            <a:endParaRPr kumimoji="0" lang="en-GB" altLang="en-US" sz="1200" b="0" i="0" u="none" strike="noStrike" cap="none" normalizeH="0" baseline="0">
              <a:ln>
                <a:noFill/>
              </a:ln>
              <a:solidFill>
                <a:schemeClr val="tx1"/>
              </a:solidFill>
              <a:effectLst/>
              <a:ea typeface="Times New Roman" panose="02020603050405020304" pitchFamily="18" charset="0"/>
              <a:cs typeface="Cordia New" panose="020B0304020202020204" pitchFamily="34" charset="-34"/>
            </a:endParaRPr>
          </a:p>
          <a:p>
            <a:pPr marL="0" marR="0" lvl="0" indent="0" algn="ctr" defTabSz="914400" rtl="0" eaLnBrk="0" fontAlgn="base" latinLnBrk="0" hangingPunct="0">
              <a:lnSpc>
                <a:spcPct val="100000"/>
              </a:lnSpc>
              <a:spcBef>
                <a:spcPct val="0"/>
              </a:spcBef>
              <a:spcAft>
                <a:spcPct val="0"/>
              </a:spcAft>
              <a:buClrTx/>
              <a:buSzTx/>
              <a:buFontTx/>
              <a:buNone/>
              <a:tabLst>
                <a:tab pos="374650" algn="l"/>
                <a:tab pos="457200" algn="l"/>
                <a:tab pos="2986088" algn="ctr"/>
                <a:tab pos="5972175" algn="r"/>
              </a:tabLst>
            </a:pPr>
            <a:r>
              <a:rPr kumimoji="0" lang="fr-FR"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Phone 	+ 66 (0)2 168 7400	Fax + 66 (0)2 168 7402</a:t>
            </a:r>
            <a:endParaRPr kumimoji="0" lang="en-GB" altLang="en-US" sz="1200" b="0" i="0" u="none" strike="noStrike" cap="none" normalizeH="0" baseline="0">
              <a:ln>
                <a:noFill/>
              </a:ln>
              <a:solidFill>
                <a:schemeClr val="tx1"/>
              </a:solidFill>
              <a:effectLst/>
              <a:ea typeface="Times New Roman" panose="02020603050405020304" pitchFamily="18" charset="0"/>
              <a:cs typeface="Cordia New" panose="020B0304020202020204" pitchFamily="34" charset="-34"/>
            </a:endParaRPr>
          </a:p>
          <a:p>
            <a:pPr marL="0" marR="0" lvl="0" indent="0" algn="ctr" defTabSz="914400" rtl="0" eaLnBrk="0" fontAlgn="base" latinLnBrk="0" hangingPunct="0">
              <a:lnSpc>
                <a:spcPct val="100000"/>
              </a:lnSpc>
              <a:spcBef>
                <a:spcPct val="0"/>
              </a:spcBef>
              <a:spcAft>
                <a:spcPct val="0"/>
              </a:spcAft>
              <a:buClrTx/>
              <a:buSzTx/>
              <a:buFontTx/>
              <a:buNone/>
              <a:tabLst>
                <a:tab pos="374650" algn="l"/>
                <a:tab pos="457200" algn="l"/>
                <a:tab pos="2986088" algn="ctr"/>
                <a:tab pos="5972175" algn="r"/>
              </a:tabLst>
            </a:pPr>
            <a:r>
              <a:rPr kumimoji="0" lang="fr-FR"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info@securitas.co.th</a:t>
            </a:r>
            <a:endParaRPr kumimoji="0" lang="en-GB" altLang="en-US" sz="1200" b="0" i="0" u="none" strike="noStrike" cap="none" normalizeH="0" baseline="0">
              <a:ln>
                <a:noFill/>
              </a:ln>
              <a:solidFill>
                <a:schemeClr val="tx1"/>
              </a:solidFill>
              <a:effectLst/>
              <a:ea typeface="Times New Roman" panose="02020603050405020304" pitchFamily="18" charset="0"/>
              <a:cs typeface="Cordia New" panose="020B0304020202020204" pitchFamily="34" charset="-34"/>
            </a:endParaRPr>
          </a:p>
          <a:p>
            <a:pPr marL="0" marR="0" lvl="0" indent="0" algn="ctr" defTabSz="914400" rtl="0" eaLnBrk="0" fontAlgn="base" latinLnBrk="0" hangingPunct="0">
              <a:lnSpc>
                <a:spcPct val="100000"/>
              </a:lnSpc>
              <a:spcBef>
                <a:spcPct val="0"/>
              </a:spcBef>
              <a:spcAft>
                <a:spcPct val="0"/>
              </a:spcAft>
              <a:buClrTx/>
              <a:buSzTx/>
              <a:buFontTx/>
              <a:buNone/>
              <a:tabLst>
                <a:tab pos="374650" algn="l"/>
                <a:tab pos="457200" algn="l"/>
                <a:tab pos="2986088" algn="ctr"/>
                <a:tab pos="5972175" algn="r"/>
              </a:tabLst>
            </a:pPr>
            <a:r>
              <a:rPr kumimoji="0" lang="fr-FR"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www.securitas.co.th</a:t>
            </a:r>
            <a:endParaRPr kumimoji="0" lang="en-GB" altLang="en-US" sz="1200" b="0" i="0" u="none" strike="noStrike" cap="none" normalizeH="0" baseline="0">
              <a:ln>
                <a:noFill/>
              </a:ln>
              <a:solidFill>
                <a:schemeClr val="tx1"/>
              </a:solidFill>
              <a:effectLst/>
              <a:ea typeface="Times New Roman" panose="02020603050405020304" pitchFamily="18" charset="0"/>
              <a:cs typeface="Cordia New" panose="020B0304020202020204" pitchFamily="34" charset="-34"/>
            </a:endParaRPr>
          </a:p>
          <a:p>
            <a:pPr marL="0" marR="0" lvl="0" indent="0" algn="l" defTabSz="914400" rtl="0" eaLnBrk="0" fontAlgn="base" latinLnBrk="0" hangingPunct="0">
              <a:lnSpc>
                <a:spcPct val="100000"/>
              </a:lnSpc>
              <a:spcBef>
                <a:spcPct val="0"/>
              </a:spcBef>
              <a:spcAft>
                <a:spcPct val="0"/>
              </a:spcAft>
              <a:buClrTx/>
              <a:buSzTx/>
              <a:buFontTx/>
              <a:buNone/>
              <a:tabLst>
                <a:tab pos="374650" algn="l"/>
                <a:tab pos="457200" algn="l"/>
                <a:tab pos="2986088" algn="ctr"/>
                <a:tab pos="5972175" algn="r"/>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6">
            <a:extLst>
              <a:ext uri="{FF2B5EF4-FFF2-40B4-BE49-F238E27FC236}">
                <a16:creationId xmlns:a16="http://schemas.microsoft.com/office/drawing/2014/main" id="{5790C6CA-25F4-2007-3AC2-426827000FC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MY"/>
          </a:p>
        </p:txBody>
      </p:sp>
      <p:sp>
        <p:nvSpPr>
          <p:cNvPr id="11" name="Rectangle 7">
            <a:extLst>
              <a:ext uri="{FF2B5EF4-FFF2-40B4-BE49-F238E27FC236}">
                <a16:creationId xmlns:a16="http://schemas.microsoft.com/office/drawing/2014/main" id="{D73C5D42-CCAA-73F4-842E-5CCD0C7AD279}"/>
              </a:ext>
            </a:extLst>
          </p:cNvPr>
          <p:cNvSpPr>
            <a:spLocks noChangeArrowheads="1"/>
          </p:cNvSpPr>
          <p:nvPr/>
        </p:nvSpPr>
        <p:spPr bwMode="auto">
          <a:xfrm>
            <a:off x="689417" y="1667389"/>
            <a:ext cx="5569527"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t>Securight Sdn Bhd </a:t>
            </a:r>
            <a:r>
              <a:rPr kumimoji="0" lang="en-GB" altLang="en-US" sz="1600" b="0" i="0" u="none" strike="noStrike" cap="none" normalizeH="0" baseline="0" dirty="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t>was incorporated in 2008. At the outset the Board of Directors had a bold vision - to be the best! Our first task was to assemble a team of professional and experienced managers whose mandate was to mould our organization into one of the foremost commercial security companies in Malaysia. </a:t>
            </a:r>
            <a:endParaRPr kumimoji="0" lang="en-GB" altLang="en-US" sz="1600" b="0" i="0" u="none" strike="noStrike" cap="none" normalizeH="0" baseline="0" dirty="0">
              <a:ln>
                <a:noFill/>
              </a:ln>
              <a:solidFill>
                <a:schemeClr val="tx1"/>
              </a:solidFill>
              <a:effectLst/>
              <a:ea typeface="Times New Roman" panose="02020603050405020304" pitchFamily="18" charset="0"/>
              <a:cs typeface="Cordia New" panose="020B0304020202020204" pitchFamily="34" charset="-3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t>A market survey revealed several weaknesses and challenges within the industry and the main cause identified was the untrained and poorly disciplined guard force. Our priority was on training and more training; in order to enable us to provide our clients with quality security services.</a:t>
            </a:r>
            <a:endParaRPr kumimoji="0" lang="en-GB" altLang="en-US" sz="1600" b="0" i="0" u="none" strike="noStrike" cap="none" normalizeH="0" baseline="0" dirty="0">
              <a:ln>
                <a:noFill/>
              </a:ln>
              <a:solidFill>
                <a:schemeClr val="tx1"/>
              </a:solidFill>
              <a:effectLst/>
              <a:ea typeface="Times New Roman" panose="02020603050405020304" pitchFamily="18" charset="0"/>
              <a:cs typeface="Cordia New" panose="020B0304020202020204" pitchFamily="34" charset="-3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t>Our priority remains customer satisfaction.</a:t>
            </a:r>
            <a:r>
              <a:rPr kumimoji="0" lang="en-GB" altLang="en-US" sz="1600" b="0" i="0" u="none" strike="noStrike" cap="none" normalizeH="0" baseline="0" dirty="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t>  With our international experience, support and local expertise achieved through a combination of dedicated management and a highly trained guard force, we are committed to providing professional security services unmatched in Malaysia. </a:t>
            </a:r>
            <a:endParaRPr kumimoji="0" lang="en-GB" altLang="en-US" sz="1600" b="0" i="0" u="none" strike="noStrike" cap="none" normalizeH="0" baseline="0" dirty="0">
              <a:ln>
                <a:noFill/>
              </a:ln>
              <a:solidFill>
                <a:schemeClr val="tx1"/>
              </a:solidFill>
              <a:effectLst/>
              <a:ea typeface="Times New Roman" panose="02020603050405020304" pitchFamily="18" charset="0"/>
              <a:cs typeface="Cordia New" panose="020B0304020202020204" pitchFamily="34" charset="-34"/>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9">
            <a:extLst>
              <a:ext uri="{FF2B5EF4-FFF2-40B4-BE49-F238E27FC236}">
                <a16:creationId xmlns:a16="http://schemas.microsoft.com/office/drawing/2014/main" id="{F2D4661B-099D-5043-A1EC-94919FB28F3A}"/>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MY"/>
          </a:p>
        </p:txBody>
      </p:sp>
      <p:pic>
        <p:nvPicPr>
          <p:cNvPr id="15" name="Content Placeholder 14">
            <a:extLst>
              <a:ext uri="{FF2B5EF4-FFF2-40B4-BE49-F238E27FC236}">
                <a16:creationId xmlns:a16="http://schemas.microsoft.com/office/drawing/2014/main" id="{3FF65313-CB3A-832C-4839-B07F7734726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0501"/>
          <a:stretch/>
        </p:blipFill>
        <p:spPr bwMode="auto">
          <a:xfrm rot="5400000">
            <a:off x="6369788" y="1705274"/>
            <a:ext cx="3377566" cy="35750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4357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FC5B3-5892-DEAA-D6CF-27475A7558D9}"/>
              </a:ext>
            </a:extLst>
          </p:cNvPr>
          <p:cNvSpPr>
            <a:spLocks noGrp="1"/>
          </p:cNvSpPr>
          <p:nvPr>
            <p:ph type="title"/>
          </p:nvPr>
        </p:nvSpPr>
        <p:spPr/>
        <p:txBody>
          <a:bodyPr>
            <a:normAutofit/>
          </a:bodyPr>
          <a:lstStyle/>
          <a:p>
            <a:pPr algn="ctr"/>
            <a:r>
              <a:rPr lang="en-GB" sz="3200" b="1" dirty="0">
                <a:solidFill>
                  <a:srgbClr val="00B0F0"/>
                </a:solidFill>
                <a:latin typeface="Tahoma" panose="020B0604030504040204" pitchFamily="34" charset="0"/>
                <a:cs typeface="Cordia New" panose="020B0304020202020204" pitchFamily="34" charset="-34"/>
              </a:rPr>
              <a:t>OUR CLIENTS</a:t>
            </a:r>
            <a:endParaRPr lang="en-MY" sz="3200" dirty="0"/>
          </a:p>
        </p:txBody>
      </p:sp>
      <p:pic>
        <p:nvPicPr>
          <p:cNvPr id="4" name="Content Placeholder 3" descr="DKSH-Our-brand">
            <a:extLst>
              <a:ext uri="{FF2B5EF4-FFF2-40B4-BE49-F238E27FC236}">
                <a16:creationId xmlns:a16="http://schemas.microsoft.com/office/drawing/2014/main" id="{3E979DA5-68FD-DBB2-9B5D-6DFA896347C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0394" t="18919" r="10303" b="20540"/>
          <a:stretch>
            <a:fillRect/>
          </a:stretch>
        </p:blipFill>
        <p:spPr bwMode="auto">
          <a:xfrm>
            <a:off x="3834292" y="1553812"/>
            <a:ext cx="2385065" cy="1011074"/>
          </a:xfrm>
          <a:prstGeom prst="rect">
            <a:avLst/>
          </a:prstGeom>
          <a:noFill/>
          <a:ln>
            <a:noFill/>
          </a:ln>
        </p:spPr>
      </p:pic>
      <p:pic>
        <p:nvPicPr>
          <p:cNvPr id="5" name="Picture 4">
            <a:extLst>
              <a:ext uri="{FF2B5EF4-FFF2-40B4-BE49-F238E27FC236}">
                <a16:creationId xmlns:a16="http://schemas.microsoft.com/office/drawing/2014/main" id="{CBDE385F-AC5C-B4F8-8216-FE2268C055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5188" y="3007499"/>
            <a:ext cx="1963271" cy="1323074"/>
          </a:xfrm>
          <a:prstGeom prst="rect">
            <a:avLst/>
          </a:prstGeom>
        </p:spPr>
      </p:pic>
      <p:pic>
        <p:nvPicPr>
          <p:cNvPr id="6" name="Picture 5">
            <a:extLst>
              <a:ext uri="{FF2B5EF4-FFF2-40B4-BE49-F238E27FC236}">
                <a16:creationId xmlns:a16="http://schemas.microsoft.com/office/drawing/2014/main" id="{C6BDC0DC-AAC2-51AF-B892-95C0A013CE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9847" y="3240737"/>
            <a:ext cx="1842723" cy="659952"/>
          </a:xfrm>
          <a:prstGeom prst="rect">
            <a:avLst/>
          </a:prstGeom>
          <a:noFill/>
          <a:ln>
            <a:noFill/>
          </a:ln>
        </p:spPr>
      </p:pic>
      <p:pic>
        <p:nvPicPr>
          <p:cNvPr id="7" name="Picture 6" descr="digital_mall_logo">
            <a:extLst>
              <a:ext uri="{FF2B5EF4-FFF2-40B4-BE49-F238E27FC236}">
                <a16:creationId xmlns:a16="http://schemas.microsoft.com/office/drawing/2014/main" id="{AC82CE2E-FCCA-59B8-D6E5-CB36B45BA3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48261" y="4798651"/>
            <a:ext cx="3401394" cy="1011073"/>
          </a:xfrm>
          <a:prstGeom prst="rect">
            <a:avLst/>
          </a:prstGeom>
          <a:noFill/>
          <a:ln>
            <a:noFill/>
          </a:ln>
        </p:spPr>
      </p:pic>
      <p:pic>
        <p:nvPicPr>
          <p:cNvPr id="8" name="Picture 7" descr="KGSS-Logo-Web-021">
            <a:extLst>
              <a:ext uri="{FF2B5EF4-FFF2-40B4-BE49-F238E27FC236}">
                <a16:creationId xmlns:a16="http://schemas.microsoft.com/office/drawing/2014/main" id="{6E972BDF-851E-5678-1299-7868B92CB55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6693" y="4773218"/>
            <a:ext cx="2945690" cy="876397"/>
          </a:xfrm>
          <a:prstGeom prst="rect">
            <a:avLst/>
          </a:prstGeom>
          <a:noFill/>
          <a:ln>
            <a:noFill/>
          </a:ln>
        </p:spPr>
      </p:pic>
      <p:pic>
        <p:nvPicPr>
          <p:cNvPr id="9" name="Picture 8">
            <a:extLst>
              <a:ext uri="{FF2B5EF4-FFF2-40B4-BE49-F238E27FC236}">
                <a16:creationId xmlns:a16="http://schemas.microsoft.com/office/drawing/2014/main" id="{C9B4274F-0F91-8F43-8D6B-F55EDA01F90F}"/>
              </a:ext>
            </a:extLst>
          </p:cNvPr>
          <p:cNvPicPr>
            <a:picLocks noChangeAspect="1"/>
          </p:cNvPicPr>
          <p:nvPr/>
        </p:nvPicPr>
        <p:blipFill rotWithShape="1">
          <a:blip r:embed="rId7"/>
          <a:srcRect l="64743" t="52443" r="19047" b="27451"/>
          <a:stretch/>
        </p:blipFill>
        <p:spPr bwMode="auto">
          <a:xfrm>
            <a:off x="6715924" y="3039165"/>
            <a:ext cx="1878629" cy="1310671"/>
          </a:xfrm>
          <a:prstGeom prst="rect">
            <a:avLst/>
          </a:prstGeom>
          <a:ln>
            <a:noFill/>
          </a:ln>
          <a:extLst>
            <a:ext uri="{53640926-AAD7-44D8-BBD7-CCE9431645EC}">
              <a14:shadowObscured xmlns:a14="http://schemas.microsoft.com/office/drawing/2010/main"/>
            </a:ext>
          </a:extLst>
        </p:spPr>
      </p:pic>
      <p:pic>
        <p:nvPicPr>
          <p:cNvPr id="10" name="Picture 9" descr="Image result for jemco malaysia">
            <a:extLst>
              <a:ext uri="{FF2B5EF4-FFF2-40B4-BE49-F238E27FC236}">
                <a16:creationId xmlns:a16="http://schemas.microsoft.com/office/drawing/2014/main" id="{21975F7D-ECF8-73E9-ED2A-FC6A38BB8BFA}"/>
              </a:ext>
            </a:extLst>
          </p:cNvPr>
          <p:cNvPicPr>
            <a:picLocks noChangeAspect="1"/>
          </p:cNvPicPr>
          <p:nvPr/>
        </p:nvPicPr>
        <p:blipFill rotWithShape="1">
          <a:blip r:embed="rId8">
            <a:extLst>
              <a:ext uri="{28A0092B-C50C-407E-A947-70E740481C1C}">
                <a14:useLocalDpi xmlns:a14="http://schemas.microsoft.com/office/drawing/2010/main" val="0"/>
              </a:ext>
            </a:extLst>
          </a:blip>
          <a:srcRect t="31868" b="34235"/>
          <a:stretch/>
        </p:blipFill>
        <p:spPr bwMode="auto">
          <a:xfrm>
            <a:off x="4129830" y="5935929"/>
            <a:ext cx="1878629" cy="683745"/>
          </a:xfrm>
          <a:prstGeom prst="rect">
            <a:avLst/>
          </a:prstGeom>
          <a:noFill/>
          <a:ln>
            <a:noFill/>
          </a:ln>
        </p:spPr>
      </p:pic>
      <p:pic>
        <p:nvPicPr>
          <p:cNvPr id="11" name="Picture 10">
            <a:extLst>
              <a:ext uri="{FF2B5EF4-FFF2-40B4-BE49-F238E27FC236}">
                <a16:creationId xmlns:a16="http://schemas.microsoft.com/office/drawing/2014/main" id="{58C80537-15F2-4794-0ADA-4B3CEF55BA77}"/>
              </a:ext>
            </a:extLst>
          </p:cNvPr>
          <p:cNvPicPr>
            <a:picLocks noChangeAspect="1"/>
          </p:cNvPicPr>
          <p:nvPr/>
        </p:nvPicPr>
        <p:blipFill rotWithShape="1">
          <a:blip r:embed="rId9"/>
          <a:srcRect l="59411" t="37227" r="25549" b="44449"/>
          <a:stretch/>
        </p:blipFill>
        <p:spPr bwMode="auto">
          <a:xfrm>
            <a:off x="759075" y="4464225"/>
            <a:ext cx="1963271" cy="1345499"/>
          </a:xfrm>
          <a:prstGeom prst="rect">
            <a:avLst/>
          </a:prstGeom>
          <a:ln>
            <a:noFill/>
          </a:ln>
          <a:extLst>
            <a:ext uri="{53640926-AAD7-44D8-BBD7-CCE9431645EC}">
              <a14:shadowObscured xmlns:a14="http://schemas.microsoft.com/office/drawing/2010/main"/>
            </a:ext>
          </a:extLst>
        </p:spPr>
      </p:pic>
      <p:pic>
        <p:nvPicPr>
          <p:cNvPr id="3074" name="Picture 2" descr="Hawker Pacific continues business aviation growth in the Asia-Pacific |  Traveldailynews.Asia">
            <a:extLst>
              <a:ext uri="{FF2B5EF4-FFF2-40B4-BE49-F238E27FC236}">
                <a16:creationId xmlns:a16="http://schemas.microsoft.com/office/drawing/2014/main" id="{6148542B-21DF-8629-496C-D61E6D9A02B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4380" y="1693687"/>
            <a:ext cx="32670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CH Auriga - Asian Pharmaceutical Distribution Companies">
            <a:extLst>
              <a:ext uri="{FF2B5EF4-FFF2-40B4-BE49-F238E27FC236}">
                <a16:creationId xmlns:a16="http://schemas.microsoft.com/office/drawing/2014/main" id="{BD62552A-6AC8-27E3-9C10-DBF3CB7372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15924" y="2084782"/>
            <a:ext cx="2945690" cy="634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653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00BE6-FFC4-A62C-9809-344B050D0A8B}"/>
              </a:ext>
            </a:extLst>
          </p:cNvPr>
          <p:cNvSpPr>
            <a:spLocks noGrp="1"/>
          </p:cNvSpPr>
          <p:nvPr>
            <p:ph type="title"/>
          </p:nvPr>
        </p:nvSpPr>
        <p:spPr>
          <a:xfrm>
            <a:off x="731123" y="251012"/>
            <a:ext cx="8596668" cy="1320800"/>
          </a:xfrm>
        </p:spPr>
        <p:txBody>
          <a:bodyPr/>
          <a:lstStyle/>
          <a:p>
            <a:pPr algn="ctr"/>
            <a:r>
              <a:rPr lang="en-GB" sz="2400" b="1" dirty="0">
                <a:solidFill>
                  <a:srgbClr val="2DABE2"/>
                </a:solidFill>
                <a:effectLst/>
                <a:latin typeface="Tahoma" panose="020B0604030504040204" pitchFamily="34" charset="0"/>
                <a:ea typeface="Times New Roman" panose="02020603050405020304" pitchFamily="18" charset="0"/>
                <a:cs typeface="Cordia New" panose="020B0304020202020204" pitchFamily="34" charset="-34"/>
              </a:rPr>
              <a:t>LIST OF SERVICES</a:t>
            </a:r>
            <a:br>
              <a:rPr lang="en-MY" sz="3600" dirty="0">
                <a:effectLst/>
                <a:latin typeface="Calibri" panose="020F0502020204030204" pitchFamily="34" charset="0"/>
                <a:ea typeface="Times New Roman" panose="02020603050405020304" pitchFamily="18" charset="0"/>
                <a:cs typeface="Cordia New" panose="020B0304020202020204" pitchFamily="34" charset="-34"/>
              </a:rPr>
            </a:br>
            <a:endParaRPr lang="en-MY" dirty="0"/>
          </a:p>
        </p:txBody>
      </p:sp>
      <p:pic>
        <p:nvPicPr>
          <p:cNvPr id="4" name="Content Placeholder 3">
            <a:extLst>
              <a:ext uri="{FF2B5EF4-FFF2-40B4-BE49-F238E27FC236}">
                <a16:creationId xmlns:a16="http://schemas.microsoft.com/office/drawing/2014/main" id="{6DD07DB2-8985-6B30-4FA3-0A923486E43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22100" y="735107"/>
            <a:ext cx="4252781" cy="6015317"/>
          </a:xfrm>
          <a:prstGeom prst="rect">
            <a:avLst/>
          </a:prstGeom>
        </p:spPr>
      </p:pic>
    </p:spTree>
    <p:extLst>
      <p:ext uri="{BB962C8B-B14F-4D97-AF65-F5344CB8AC3E}">
        <p14:creationId xmlns:p14="http://schemas.microsoft.com/office/powerpoint/2010/main" val="4260773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8E48B-FBA1-47F0-B0DD-A1ECCD8FFA57}"/>
              </a:ext>
            </a:extLst>
          </p:cNvPr>
          <p:cNvSpPr>
            <a:spLocks noGrp="1"/>
          </p:cNvSpPr>
          <p:nvPr>
            <p:ph type="title"/>
          </p:nvPr>
        </p:nvSpPr>
        <p:spPr/>
        <p:txBody>
          <a:bodyPr/>
          <a:lstStyle/>
          <a:p>
            <a:r>
              <a:rPr lang="en-GB" sz="2400" b="1" kern="0" dirty="0">
                <a:solidFill>
                  <a:srgbClr val="2DABE2"/>
                </a:solidFill>
                <a:effectLst/>
                <a:latin typeface="Tahoma" panose="020B0604030504040204" pitchFamily="34" charset="0"/>
                <a:ea typeface="SimSun" panose="02010600030101010101" pitchFamily="2" charset="-122"/>
                <a:cs typeface="Times New Roman" panose="02020603050405020304" pitchFamily="18" charset="0"/>
              </a:rPr>
              <a:t>K9 UNIT</a:t>
            </a:r>
            <a:br>
              <a:rPr lang="en-MY" sz="1800" b="1" kern="0" dirty="0">
                <a:solidFill>
                  <a:srgbClr val="1F4E79"/>
                </a:solidFill>
                <a:effectLst/>
                <a:latin typeface="Calibri Light" panose="020F0302020204030204" pitchFamily="34" charset="0"/>
                <a:ea typeface="SimSun" panose="02010600030101010101" pitchFamily="2" charset="-122"/>
                <a:cs typeface="Times New Roman" panose="02020603050405020304" pitchFamily="18" charset="0"/>
              </a:rPr>
            </a:br>
            <a:endParaRPr lang="en-MY" dirty="0"/>
          </a:p>
        </p:txBody>
      </p:sp>
      <p:sp>
        <p:nvSpPr>
          <p:cNvPr id="3" name="Content Placeholder 2">
            <a:extLst>
              <a:ext uri="{FF2B5EF4-FFF2-40B4-BE49-F238E27FC236}">
                <a16:creationId xmlns:a16="http://schemas.microsoft.com/office/drawing/2014/main" id="{C832A031-99A6-80FA-7F3C-616A03CFC7FA}"/>
              </a:ext>
            </a:extLst>
          </p:cNvPr>
          <p:cNvSpPr>
            <a:spLocks noGrp="1"/>
          </p:cNvSpPr>
          <p:nvPr>
            <p:ph idx="1"/>
          </p:nvPr>
        </p:nvSpPr>
        <p:spPr>
          <a:xfrm>
            <a:off x="766981" y="1270000"/>
            <a:ext cx="8596668" cy="1562847"/>
          </a:xfrm>
        </p:spPr>
        <p:txBody>
          <a:bodyPr/>
          <a:lstStyle/>
          <a:p>
            <a:pPr marL="342900" lvl="0" indent="-342900">
              <a:lnSpc>
                <a:spcPct val="107000"/>
              </a:lnSpc>
              <a:buFont typeface="Symbol" panose="05050102010706020507" pitchFamily="18" charset="2"/>
              <a:buChar char=""/>
            </a:pPr>
            <a:r>
              <a:rPr lang="en-GB" sz="1800" dirty="0">
                <a:effectLst/>
                <a:latin typeface="Tahoma" panose="020B0604030504040204" pitchFamily="34" charset="0"/>
                <a:ea typeface="Times New Roman" panose="02020603050405020304" pitchFamily="18" charset="0"/>
                <a:cs typeface="Cordia New" panose="020B0304020202020204" pitchFamily="34" charset="-34"/>
              </a:rPr>
              <a:t>We have a dedicated dog handler and trainer who has worked with the Police K9 Unit.</a:t>
            </a:r>
            <a:endParaRPr lang="en-MY" sz="1800" dirty="0">
              <a:effectLst/>
              <a:latin typeface="Calibri" panose="020F0502020204030204" pitchFamily="34" charset="0"/>
              <a:ea typeface="Times New Roman" panose="02020603050405020304" pitchFamily="18" charset="0"/>
              <a:cs typeface="Cordia New" panose="020B0304020202020204" pitchFamily="34" charset="-34"/>
            </a:endParaRPr>
          </a:p>
          <a:p>
            <a:pPr marL="342900" lvl="0" indent="-342900">
              <a:lnSpc>
                <a:spcPct val="107000"/>
              </a:lnSpc>
              <a:spcAft>
                <a:spcPts val="800"/>
              </a:spcAft>
              <a:buFont typeface="Symbol" panose="05050102010706020507" pitchFamily="18" charset="2"/>
              <a:buChar char=""/>
            </a:pPr>
            <a:r>
              <a:rPr lang="en-GB" sz="1800" dirty="0">
                <a:effectLst/>
                <a:latin typeface="Tahoma" panose="020B0604030504040204" pitchFamily="34" charset="0"/>
                <a:ea typeface="Times New Roman" panose="02020603050405020304" pitchFamily="18" charset="0"/>
                <a:cs typeface="Cordia New" panose="020B0304020202020204" pitchFamily="34" charset="-34"/>
              </a:rPr>
              <a:t>Our dogs provided by the trainer Mr. Ravi are well trained guard dogs and are all vaccinated and certified fit for duty.</a:t>
            </a:r>
            <a:endParaRPr lang="en-MY" sz="1800" dirty="0">
              <a:effectLst/>
              <a:latin typeface="Calibri" panose="020F0502020204030204" pitchFamily="34" charset="0"/>
              <a:ea typeface="Times New Roman" panose="02020603050405020304" pitchFamily="18" charset="0"/>
              <a:cs typeface="Cordia New" panose="020B0304020202020204" pitchFamily="34" charset="-34"/>
            </a:endParaRPr>
          </a:p>
          <a:p>
            <a:endParaRPr lang="en-MY" dirty="0"/>
          </a:p>
        </p:txBody>
      </p:sp>
      <p:pic>
        <p:nvPicPr>
          <p:cNvPr id="4" name="Picture 3">
            <a:extLst>
              <a:ext uri="{FF2B5EF4-FFF2-40B4-BE49-F238E27FC236}">
                <a16:creationId xmlns:a16="http://schemas.microsoft.com/office/drawing/2014/main" id="{8454E3D7-9D18-1BDF-15C1-23B2691D8E0B}"/>
              </a:ext>
            </a:extLst>
          </p:cNvPr>
          <p:cNvPicPr>
            <a:picLocks noChangeAspect="1"/>
          </p:cNvPicPr>
          <p:nvPr/>
        </p:nvPicPr>
        <p:blipFill rotWithShape="1">
          <a:blip r:embed="rId2"/>
          <a:srcRect l="28166" t="24285" r="9957" b="14266"/>
          <a:stretch/>
        </p:blipFill>
        <p:spPr bwMode="auto">
          <a:xfrm>
            <a:off x="1532255" y="2832847"/>
            <a:ext cx="7097536" cy="33438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0390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C2AFE1-03F9-4665-BFD2-FE48A2B8080A}"/>
              </a:ext>
            </a:extLst>
          </p:cNvPr>
          <p:cNvSpPr txBox="1"/>
          <p:nvPr/>
        </p:nvSpPr>
        <p:spPr>
          <a:xfrm>
            <a:off x="365496" y="3927493"/>
            <a:ext cx="10056888" cy="4251100"/>
          </a:xfrm>
          <a:prstGeom prst="rect">
            <a:avLst/>
          </a:prstGeom>
          <a:noFill/>
        </p:spPr>
        <p:txBody>
          <a:bodyPr wrap="square">
            <a:spAutoFit/>
          </a:bodyPr>
          <a:lstStyle/>
          <a:p>
            <a:pPr marL="0" indent="0">
              <a:lnSpc>
                <a:spcPct val="107000"/>
              </a:lnSpc>
              <a:spcAft>
                <a:spcPts val="800"/>
              </a:spcAft>
              <a:buNone/>
            </a:pPr>
            <a:r>
              <a:rPr lang="en-US" sz="1800" b="1" i="1" u="sng" dirty="0">
                <a:effectLst/>
                <a:latin typeface="Calibri" panose="020F0502020204030204" pitchFamily="34" charset="0"/>
                <a:ea typeface="Calibri" panose="020F0502020204030204" pitchFamily="34" charset="0"/>
                <a:cs typeface="Times New Roman" panose="02020603050405020304" pitchFamily="18" charset="0"/>
              </a:rPr>
              <a:t>SECURIGHT </a:t>
            </a:r>
            <a:r>
              <a:rPr lang="en-US" b="1" i="1" u="sng" dirty="0">
                <a:latin typeface="Calibri" panose="020F0502020204030204" pitchFamily="34" charset="0"/>
                <a:ea typeface="Calibri" panose="020F0502020204030204" pitchFamily="34" charset="0"/>
                <a:cs typeface="Times New Roman" panose="02020603050405020304" pitchFamily="18" charset="0"/>
              </a:rPr>
              <a:t>ARMED ESCORT</a:t>
            </a:r>
            <a:r>
              <a:rPr lang="en-US" sz="1800" b="1" i="1" u="sng" dirty="0">
                <a:effectLst/>
                <a:latin typeface="Calibri" panose="020F0502020204030204" pitchFamily="34" charset="0"/>
                <a:ea typeface="Calibri" panose="020F0502020204030204" pitchFamily="34" charset="0"/>
                <a:cs typeface="Times New Roman" panose="02020603050405020304" pitchFamily="18" charset="0"/>
              </a:rPr>
              <a:t> DIVISION</a:t>
            </a:r>
          </a:p>
          <a:p>
            <a:pPr>
              <a:lnSpc>
                <a:spcPct val="107000"/>
              </a:lnSpc>
              <a:spcAft>
                <a:spcPts val="80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Securight</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wanting to have an edge over its competitors in the Security industry, had embarked and established the </a:t>
            </a:r>
            <a:r>
              <a:rPr lang="en-US" dirty="0">
                <a:latin typeface="Calibri" panose="020F0502020204030204" pitchFamily="34" charset="0"/>
                <a:ea typeface="Calibri" panose="020F0502020204030204" pitchFamily="34" charset="0"/>
                <a:cs typeface="Times New Roman" panose="02020603050405020304" pitchFamily="18" charset="0"/>
              </a:rPr>
              <a:t>A</a:t>
            </a:r>
            <a:r>
              <a:rPr lang="en-US" sz="1800" dirty="0">
                <a:effectLst/>
                <a:latin typeface="Calibri" panose="020F0502020204030204" pitchFamily="34" charset="0"/>
                <a:ea typeface="Calibri" panose="020F0502020204030204" pitchFamily="34" charset="0"/>
                <a:cs typeface="Times New Roman" panose="02020603050405020304" pitchFamily="18" charset="0"/>
              </a:rPr>
              <a:t>rmed </a:t>
            </a:r>
            <a:r>
              <a:rPr lang="en-US" dirty="0">
                <a:latin typeface="Calibri" panose="020F0502020204030204" pitchFamily="34" charset="0"/>
                <a:ea typeface="Calibri" panose="020F0502020204030204" pitchFamily="34" charset="0"/>
                <a:cs typeface="Times New Roman" panose="02020603050405020304" pitchFamily="18" charset="0"/>
              </a:rPr>
              <a:t>E</a:t>
            </a:r>
            <a:r>
              <a:rPr lang="en-US" sz="1800" dirty="0">
                <a:effectLst/>
                <a:latin typeface="Calibri" panose="020F0502020204030204" pitchFamily="34" charset="0"/>
                <a:ea typeface="Calibri" panose="020F0502020204030204" pitchFamily="34" charset="0"/>
                <a:cs typeface="Times New Roman" panose="02020603050405020304" pitchFamily="18" charset="0"/>
              </a:rPr>
              <a:t>scort Division as part of its expansion program </a:t>
            </a:r>
            <a:r>
              <a:rPr lang="en-US" dirty="0">
                <a:latin typeface="Calibri" panose="020F0502020204030204" pitchFamily="34" charset="0"/>
                <a:ea typeface="Calibri" panose="020F0502020204030204" pitchFamily="34" charset="0"/>
                <a:cs typeface="Times New Roman" panose="02020603050405020304" pitchFamily="18" charset="0"/>
              </a:rPr>
              <a:t>to further empower our Business in this field of Security.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Our Head of Armory and Arms Escort Division is Mr. Jaswant Singh a retired 40 year police veteran whose last position was as Head of the Kepong Police station. Our Escort Supervisor </a:t>
            </a:r>
            <a:r>
              <a:rPr lang="en-US" dirty="0" err="1">
                <a:latin typeface="Calibri" panose="020F0502020204030204" pitchFamily="34" charset="0"/>
                <a:ea typeface="Calibri" panose="020F0502020204030204" pitchFamily="34" charset="0"/>
                <a:cs typeface="Times New Roman" panose="02020603050405020304" pitchFamily="18" charset="0"/>
              </a:rPr>
              <a:t>En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Mustapah</a:t>
            </a:r>
            <a:r>
              <a:rPr lang="en-US" dirty="0">
                <a:latin typeface="Calibri" panose="020F0502020204030204" pitchFamily="34" charset="0"/>
                <a:ea typeface="Calibri" panose="020F0502020204030204" pitchFamily="34" charset="0"/>
                <a:cs typeface="Times New Roman" panose="02020603050405020304" pitchFamily="18" charset="0"/>
              </a:rPr>
              <a:t> is a retired 21 year veteran who served in the Malaysian Armed Forces. We have an experience team who comply to our strict SOP’s for the safe and efficient delivery of consignments.</a:t>
            </a: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MY"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81742E7-F66D-41A7-8995-C14961F507F9}"/>
              </a:ext>
            </a:extLst>
          </p:cNvPr>
          <p:cNvPicPr>
            <a:picLocks noChangeAspect="1"/>
          </p:cNvPicPr>
          <p:nvPr/>
        </p:nvPicPr>
        <p:blipFill rotWithShape="1">
          <a:blip r:embed="rId2">
            <a:extLst>
              <a:ext uri="{28A0092B-C50C-407E-A947-70E740481C1C}">
                <a14:useLocalDpi xmlns:a14="http://schemas.microsoft.com/office/drawing/2010/main" val="0"/>
              </a:ext>
            </a:extLst>
          </a:blip>
          <a:srcRect l="10418" t="917" r="20129" b="183"/>
          <a:stretch/>
        </p:blipFill>
        <p:spPr>
          <a:xfrm rot="5400000">
            <a:off x="635434" y="143360"/>
            <a:ext cx="3591067" cy="3835155"/>
          </a:xfrm>
          <a:prstGeom prst="rect">
            <a:avLst/>
          </a:prstGeom>
        </p:spPr>
      </p:pic>
      <p:pic>
        <p:nvPicPr>
          <p:cNvPr id="5" name="Picture 4">
            <a:extLst>
              <a:ext uri="{FF2B5EF4-FFF2-40B4-BE49-F238E27FC236}">
                <a16:creationId xmlns:a16="http://schemas.microsoft.com/office/drawing/2014/main" id="{A499372B-646C-430C-BE29-CA22D6A1A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340" y="265403"/>
            <a:ext cx="4788090" cy="3591068"/>
          </a:xfrm>
          <a:prstGeom prst="rect">
            <a:avLst/>
          </a:prstGeom>
        </p:spPr>
      </p:pic>
    </p:spTree>
    <p:extLst>
      <p:ext uri="{BB962C8B-B14F-4D97-AF65-F5344CB8AC3E}">
        <p14:creationId xmlns:p14="http://schemas.microsoft.com/office/powerpoint/2010/main" val="114738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00584E-B3DB-4F1C-9A65-4044B0010FE2}"/>
              </a:ext>
            </a:extLst>
          </p:cNvPr>
          <p:cNvSpPr txBox="1"/>
          <p:nvPr/>
        </p:nvSpPr>
        <p:spPr>
          <a:xfrm>
            <a:off x="2867488" y="73041"/>
            <a:ext cx="4075561" cy="461665"/>
          </a:xfrm>
          <a:prstGeom prst="rect">
            <a:avLst/>
          </a:prstGeom>
          <a:noFill/>
        </p:spPr>
        <p:txBody>
          <a:bodyPr wrap="square" rtlCol="0">
            <a:spAutoFit/>
          </a:bodyPr>
          <a:lstStyle/>
          <a:p>
            <a:r>
              <a:rPr lang="en-US" sz="2400" b="1" u="sng" dirty="0">
                <a:solidFill>
                  <a:schemeClr val="accent1">
                    <a:lumMod val="75000"/>
                  </a:schemeClr>
                </a:solidFill>
                <a:latin typeface="Calibri" panose="020F0502020204030204" pitchFamily="34" charset="0"/>
                <a:cs typeface="Times New Roman" panose="02020603050405020304" pitchFamily="18" charset="0"/>
              </a:rPr>
              <a:t>E</a:t>
            </a:r>
            <a:r>
              <a:rPr lang="en-MY" sz="2400" b="1" u="sng" dirty="0">
                <a:solidFill>
                  <a:schemeClr val="accent1">
                    <a:lumMod val="75000"/>
                  </a:schemeClr>
                </a:solidFill>
                <a:latin typeface="Calibri" panose="020F0502020204030204" pitchFamily="34" charset="0"/>
                <a:cs typeface="Times New Roman" panose="02020603050405020304" pitchFamily="18" charset="0"/>
              </a:rPr>
              <a:t>SCORT VEHICLE FEATURES </a:t>
            </a:r>
            <a:endParaRPr lang="en-MY" sz="2400" dirty="0">
              <a:solidFill>
                <a:schemeClr val="accent1">
                  <a:lumMod val="75000"/>
                </a:schemeClr>
              </a:solidFill>
            </a:endParaRPr>
          </a:p>
        </p:txBody>
      </p:sp>
      <p:sp>
        <p:nvSpPr>
          <p:cNvPr id="9" name="TextBox 8">
            <a:extLst>
              <a:ext uri="{FF2B5EF4-FFF2-40B4-BE49-F238E27FC236}">
                <a16:creationId xmlns:a16="http://schemas.microsoft.com/office/drawing/2014/main" id="{DAB519BE-1C24-4046-B061-2B8E82A0EAD6}"/>
              </a:ext>
            </a:extLst>
          </p:cNvPr>
          <p:cNvSpPr txBox="1"/>
          <p:nvPr/>
        </p:nvSpPr>
        <p:spPr>
          <a:xfrm>
            <a:off x="461638" y="4015111"/>
            <a:ext cx="8442664" cy="2617768"/>
          </a:xfrm>
          <a:prstGeom prst="rect">
            <a:avLst/>
          </a:prstGeom>
          <a:noFill/>
        </p:spPr>
        <p:txBody>
          <a:bodyPr wrap="square">
            <a:spAutoFit/>
          </a:bodyPr>
          <a:lstStyle/>
          <a:p>
            <a:pPr lvl="0">
              <a:lnSpc>
                <a:spcPct val="107000"/>
              </a:lnSpc>
              <a:tabLst>
                <a:tab pos="2552700" algn="l"/>
              </a:tabLst>
            </a:pPr>
            <a:r>
              <a:rPr lang="en-MY"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Our New 2021 Registered 4x4 Armed Escort Vehicles are fully equipped with </a:t>
            </a:r>
            <a:r>
              <a:rPr lang="en-MY" sz="1400" dirty="0">
                <a:solidFill>
                  <a:srgbClr val="000000"/>
                </a:solidFill>
                <a:latin typeface="Calibri" panose="020F0502020204030204" pitchFamily="34" charset="0"/>
                <a:ea typeface="Calibri" panose="020F0502020204030204" pitchFamily="34" charset="0"/>
                <a:cs typeface="Calibri" panose="020F0502020204030204" pitchFamily="34" charset="0"/>
              </a:rPr>
              <a:t>the following:</a:t>
            </a:r>
          </a:p>
          <a:p>
            <a:pPr marL="285750" lvl="0" indent="-285750">
              <a:lnSpc>
                <a:spcPct val="107000"/>
              </a:lnSpc>
              <a:buFont typeface="Arial" panose="020B0604020202020204" pitchFamily="34" charset="0"/>
              <a:buChar char="•"/>
              <a:tabLst>
                <a:tab pos="2552700" algn="l"/>
              </a:tabLst>
            </a:pPr>
            <a:r>
              <a:rPr lang="en-MY"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Two </a:t>
            </a:r>
            <a:r>
              <a:rPr lang="en-MY" sz="1400" dirty="0">
                <a:solidFill>
                  <a:srgbClr val="000000"/>
                </a:solidFill>
                <a:latin typeface="Calibri" panose="020F0502020204030204" pitchFamily="34" charset="0"/>
                <a:ea typeface="Calibri" panose="020F0502020204030204" pitchFamily="34" charset="0"/>
                <a:cs typeface="Calibri" panose="020F0502020204030204" pitchFamily="34" charset="0"/>
              </a:rPr>
              <a:t>way</a:t>
            </a:r>
            <a:r>
              <a:rPr lang="en-MY"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communication system</a:t>
            </a:r>
          </a:p>
          <a:p>
            <a:pPr marL="285750" lvl="0" indent="-285750">
              <a:lnSpc>
                <a:spcPct val="107000"/>
              </a:lnSpc>
              <a:buFont typeface="Arial" panose="020B0604020202020204" pitchFamily="34" charset="0"/>
              <a:buChar char="•"/>
              <a:tabLst>
                <a:tab pos="2552700" algn="l"/>
              </a:tabLst>
            </a:pPr>
            <a:r>
              <a:rPr lang="en-MY"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Front rear and in-cabin audio and video 24-hour recording cameras. </a:t>
            </a:r>
            <a:endParaRPr lang="en-MY"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lvl="0" indent="-285750">
              <a:lnSpc>
                <a:spcPct val="107000"/>
              </a:lnSpc>
              <a:buFont typeface="Arial" panose="020B0604020202020204" pitchFamily="34" charset="0"/>
              <a:buChar char="•"/>
              <a:tabLst>
                <a:tab pos="2552700" algn="l"/>
              </a:tabLst>
            </a:pPr>
            <a:r>
              <a:rPr lang="en-MY"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Panic button for emergency response by </a:t>
            </a:r>
            <a:r>
              <a:rPr lang="en-MY" sz="1400" dirty="0">
                <a:solidFill>
                  <a:srgbClr val="000000"/>
                </a:solidFill>
                <a:latin typeface="Calibri" panose="020F0502020204030204" pitchFamily="34" charset="0"/>
                <a:ea typeface="Calibri" panose="020F0502020204030204" pitchFamily="34" charset="0"/>
                <a:cs typeface="Calibri" panose="020F0502020204030204" pitchFamily="34" charset="0"/>
              </a:rPr>
              <a:t>C</a:t>
            </a:r>
            <a:r>
              <a:rPr lang="en-MY"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ommand Centre.</a:t>
            </a:r>
          </a:p>
          <a:p>
            <a:pPr marL="285750" lvl="0" indent="-285750">
              <a:lnSpc>
                <a:spcPct val="107000"/>
              </a:lnSpc>
              <a:buFont typeface="Arial" panose="020B0604020202020204" pitchFamily="34" charset="0"/>
              <a:buChar char="•"/>
              <a:tabLst>
                <a:tab pos="2552700" algn="l"/>
              </a:tabLst>
            </a:pPr>
            <a:r>
              <a:rPr lang="en-MY"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Two tier data recording system where the live feed from the vehicle’s  camera’s  are stored both in the vehicle black box and at our Command Centre.</a:t>
            </a:r>
          </a:p>
          <a:p>
            <a:pPr marL="285750" lvl="0" indent="-285750">
              <a:lnSpc>
                <a:spcPct val="107000"/>
              </a:lnSpc>
              <a:buFont typeface="Arial" panose="020B0604020202020204" pitchFamily="34" charset="0"/>
              <a:buChar char="•"/>
              <a:tabLst>
                <a:tab pos="2552700" algn="l"/>
              </a:tabLst>
            </a:pPr>
            <a:r>
              <a:rPr lang="en-MY" sz="1400" dirty="0">
                <a:solidFill>
                  <a:srgbClr val="000000"/>
                </a:solidFill>
                <a:latin typeface="Calibri" panose="020F0502020204030204" pitchFamily="34" charset="0"/>
                <a:ea typeface="Calibri" panose="020F0502020204030204" pitchFamily="34" charset="0"/>
                <a:cs typeface="Calibri" panose="020F0502020204030204" pitchFamily="34" charset="0"/>
              </a:rPr>
              <a:t>GPS Tracking system.</a:t>
            </a:r>
          </a:p>
          <a:p>
            <a:pPr marL="285750" lvl="0" indent="-285750">
              <a:lnSpc>
                <a:spcPct val="107000"/>
              </a:lnSpc>
              <a:buFont typeface="Arial" panose="020B0604020202020204" pitchFamily="34" charset="0"/>
              <a:buChar char="•"/>
              <a:tabLst>
                <a:tab pos="2552700" algn="l"/>
              </a:tabLst>
            </a:pPr>
            <a:r>
              <a:rPr lang="en-MY" sz="1400" dirty="0">
                <a:solidFill>
                  <a:srgbClr val="000000"/>
                </a:solidFill>
                <a:latin typeface="Calibri" panose="020F0502020204030204" pitchFamily="34" charset="0"/>
                <a:ea typeface="Calibri" panose="020F0502020204030204" pitchFamily="34" charset="0"/>
                <a:cs typeface="Calibri" panose="020F0502020204030204" pitchFamily="34" charset="0"/>
              </a:rPr>
              <a:t>Bull Bar for emergency collision impact.</a:t>
            </a:r>
          </a:p>
          <a:p>
            <a:pPr marL="285750" lvl="0" indent="-285750">
              <a:lnSpc>
                <a:spcPct val="107000"/>
              </a:lnSpc>
              <a:buFont typeface="Arial" panose="020B0604020202020204" pitchFamily="34" charset="0"/>
              <a:buChar char="•"/>
              <a:tabLst>
                <a:tab pos="2552700" algn="l"/>
              </a:tabLst>
            </a:pPr>
            <a:endParaRPr lang="en-MY"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800"/>
              </a:spcAft>
              <a:tabLst>
                <a:tab pos="2552700" algn="l"/>
              </a:tabLst>
            </a:pPr>
            <a:r>
              <a:rPr lang="en-MY"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t>
            </a:r>
            <a:r>
              <a:rPr lang="en-MY" sz="1400" dirty="0">
                <a:solidFill>
                  <a:srgbClr val="000000"/>
                </a:solidFill>
                <a:latin typeface="Calibri" panose="020F0502020204030204" pitchFamily="34" charset="0"/>
                <a:ea typeface="Calibri" panose="020F0502020204030204" pitchFamily="34" charset="0"/>
                <a:cs typeface="Calibri" panose="020F0502020204030204" pitchFamily="34" charset="0"/>
              </a:rPr>
              <a:t>Vehicles</a:t>
            </a:r>
            <a:r>
              <a:rPr lang="en-MY"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GPS tracking system allows us to monitor every aspect of its journey, stops and routes</a:t>
            </a:r>
            <a:r>
              <a:rPr lang="en-MY" sz="1400" dirty="0">
                <a:solidFill>
                  <a:srgbClr val="000000"/>
                </a:solidFill>
                <a:latin typeface="Calibri" panose="020F0502020204030204" pitchFamily="34" charset="0"/>
                <a:ea typeface="Calibri" panose="020F0502020204030204" pitchFamily="34" charset="0"/>
                <a:cs typeface="Calibri" panose="020F0502020204030204" pitchFamily="34" charset="0"/>
              </a:rPr>
              <a:t> and allow us to respond any emergency situations.</a:t>
            </a:r>
            <a:endParaRPr lang="en-MY" sz="14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8059CC0-C4EB-47CB-8CC8-1D9211DEBEC7}"/>
              </a:ext>
            </a:extLst>
          </p:cNvPr>
          <p:cNvPicPr/>
          <p:nvPr/>
        </p:nvPicPr>
        <p:blipFill rotWithShape="1">
          <a:blip r:embed="rId2">
            <a:extLst>
              <a:ext uri="{28A0092B-C50C-407E-A947-70E740481C1C}">
                <a14:useLocalDpi xmlns:a14="http://schemas.microsoft.com/office/drawing/2010/main" val="0"/>
              </a:ext>
            </a:extLst>
          </a:blip>
          <a:srcRect t="9130" b="23227"/>
          <a:stretch/>
        </p:blipFill>
        <p:spPr bwMode="auto">
          <a:xfrm>
            <a:off x="605901" y="698509"/>
            <a:ext cx="3505200" cy="316166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5E56C830-BB6A-41A0-87AB-42EF080AD538}"/>
              </a:ext>
            </a:extLst>
          </p:cNvPr>
          <p:cNvPicPr/>
          <p:nvPr/>
        </p:nvPicPr>
        <p:blipFill>
          <a:blip r:embed="rId3">
            <a:extLst>
              <a:ext uri="{28A0092B-C50C-407E-A947-70E740481C1C}">
                <a14:useLocalDpi xmlns:a14="http://schemas.microsoft.com/office/drawing/2010/main" val="0"/>
              </a:ext>
            </a:extLst>
          </a:blip>
          <a:stretch>
            <a:fillRect/>
          </a:stretch>
        </p:blipFill>
        <p:spPr>
          <a:xfrm>
            <a:off x="4328630" y="698509"/>
            <a:ext cx="4227195" cy="3170555"/>
          </a:xfrm>
          <a:prstGeom prst="rect">
            <a:avLst/>
          </a:prstGeom>
        </p:spPr>
      </p:pic>
    </p:spTree>
    <p:extLst>
      <p:ext uri="{BB962C8B-B14F-4D97-AF65-F5344CB8AC3E}">
        <p14:creationId xmlns:p14="http://schemas.microsoft.com/office/powerpoint/2010/main" val="2870237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3A0682-E582-4BA5-9848-3CBC0EA4DDEB}"/>
              </a:ext>
            </a:extLst>
          </p:cNvPr>
          <p:cNvPicPr/>
          <p:nvPr/>
        </p:nvPicPr>
        <p:blipFill rotWithShape="1">
          <a:blip r:embed="rId2"/>
          <a:srcRect l="12283" t="25547" r="12916" b="5450"/>
          <a:stretch/>
        </p:blipFill>
        <p:spPr bwMode="auto">
          <a:xfrm>
            <a:off x="823787" y="2346387"/>
            <a:ext cx="7526020" cy="3905250"/>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134E34B0-16E9-46A0-927F-61CE45EBAB68}"/>
              </a:ext>
            </a:extLst>
          </p:cNvPr>
          <p:cNvPicPr/>
          <p:nvPr/>
        </p:nvPicPr>
        <p:blipFill rotWithShape="1">
          <a:blip r:embed="rId3"/>
          <a:srcRect l="15113" t="37127" r="17036" b="41904"/>
          <a:stretch/>
        </p:blipFill>
        <p:spPr bwMode="auto">
          <a:xfrm>
            <a:off x="1835227" y="1183480"/>
            <a:ext cx="6124575" cy="106426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EDF60154-E793-4CE8-A4D2-DAF77696A8BF}"/>
              </a:ext>
            </a:extLst>
          </p:cNvPr>
          <p:cNvSpPr txBox="1"/>
          <p:nvPr/>
        </p:nvSpPr>
        <p:spPr>
          <a:xfrm>
            <a:off x="3786327" y="606363"/>
            <a:ext cx="2925192" cy="369332"/>
          </a:xfrm>
          <a:prstGeom prst="rect">
            <a:avLst/>
          </a:prstGeom>
          <a:noFill/>
        </p:spPr>
        <p:txBody>
          <a:bodyPr wrap="square">
            <a:spAutoFit/>
          </a:bodyPr>
          <a:lstStyle/>
          <a:p>
            <a:r>
              <a:rPr lang="en-US" b="1" u="sng" dirty="0">
                <a:solidFill>
                  <a:schemeClr val="accent1">
                    <a:lumMod val="75000"/>
                  </a:schemeClr>
                </a:solidFill>
                <a:latin typeface="Calibri" panose="020F0502020204030204" pitchFamily="34" charset="0"/>
                <a:cs typeface="Times New Roman" panose="02020603050405020304" pitchFamily="18" charset="0"/>
              </a:rPr>
              <a:t>GPS TRACKING SYSTEM</a:t>
            </a:r>
            <a:endParaRPr lang="en-MY" sz="1800" dirty="0">
              <a:solidFill>
                <a:schemeClr val="accent1">
                  <a:lumMod val="75000"/>
                </a:schemeClr>
              </a:solidFill>
            </a:endParaRPr>
          </a:p>
        </p:txBody>
      </p:sp>
    </p:spTree>
    <p:extLst>
      <p:ext uri="{BB962C8B-B14F-4D97-AF65-F5344CB8AC3E}">
        <p14:creationId xmlns:p14="http://schemas.microsoft.com/office/powerpoint/2010/main" val="2312948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D69109-B719-4E2B-B0D9-BEC7D4D0FCAE}"/>
              </a:ext>
            </a:extLst>
          </p:cNvPr>
          <p:cNvPicPr>
            <a:picLocks noChangeAspect="1"/>
          </p:cNvPicPr>
          <p:nvPr/>
        </p:nvPicPr>
        <p:blipFill>
          <a:blip r:embed="rId2"/>
          <a:stretch>
            <a:fillRect/>
          </a:stretch>
        </p:blipFill>
        <p:spPr>
          <a:xfrm>
            <a:off x="1799950" y="580529"/>
            <a:ext cx="5683928" cy="2688935"/>
          </a:xfrm>
          <a:prstGeom prst="rect">
            <a:avLst/>
          </a:prstGeom>
        </p:spPr>
      </p:pic>
      <p:sp>
        <p:nvSpPr>
          <p:cNvPr id="4" name="TextBox 3">
            <a:extLst>
              <a:ext uri="{FF2B5EF4-FFF2-40B4-BE49-F238E27FC236}">
                <a16:creationId xmlns:a16="http://schemas.microsoft.com/office/drawing/2014/main" id="{6CE50DD2-4013-45D1-8CDD-385B9BF063BA}"/>
              </a:ext>
            </a:extLst>
          </p:cNvPr>
          <p:cNvSpPr txBox="1"/>
          <p:nvPr/>
        </p:nvSpPr>
        <p:spPr>
          <a:xfrm>
            <a:off x="2302647" y="118864"/>
            <a:ext cx="4678534" cy="461665"/>
          </a:xfrm>
          <a:prstGeom prst="rect">
            <a:avLst/>
          </a:prstGeom>
          <a:noFill/>
        </p:spPr>
        <p:txBody>
          <a:bodyPr wrap="square" rtlCol="0">
            <a:spAutoFit/>
          </a:bodyPr>
          <a:lstStyle/>
          <a:p>
            <a:r>
              <a:rPr lang="en-US" sz="2400" b="1" u="sng" dirty="0">
                <a:solidFill>
                  <a:schemeClr val="accent1">
                    <a:lumMod val="75000"/>
                  </a:schemeClr>
                </a:solidFill>
                <a:latin typeface="Calibri" panose="020F0502020204030204" pitchFamily="34" charset="0"/>
                <a:cs typeface="Times New Roman" panose="02020603050405020304" pitchFamily="18" charset="0"/>
              </a:rPr>
              <a:t>C</a:t>
            </a:r>
            <a:r>
              <a:rPr lang="en-MY" sz="2400" b="1" u="sng" dirty="0">
                <a:solidFill>
                  <a:schemeClr val="accent1">
                    <a:lumMod val="75000"/>
                  </a:schemeClr>
                </a:solidFill>
                <a:latin typeface="Calibri" panose="020F0502020204030204" pitchFamily="34" charset="0"/>
                <a:cs typeface="Times New Roman" panose="02020603050405020304" pitchFamily="18" charset="0"/>
              </a:rPr>
              <a:t>ENTRAL COMMAND CENTRE (CCC)</a:t>
            </a:r>
            <a:endParaRPr lang="en-MY" dirty="0">
              <a:solidFill>
                <a:schemeClr val="accent1">
                  <a:lumMod val="75000"/>
                </a:schemeClr>
              </a:solidFill>
            </a:endParaRPr>
          </a:p>
        </p:txBody>
      </p:sp>
      <p:sp>
        <p:nvSpPr>
          <p:cNvPr id="9" name="TextBox 8">
            <a:extLst>
              <a:ext uri="{FF2B5EF4-FFF2-40B4-BE49-F238E27FC236}">
                <a16:creationId xmlns:a16="http://schemas.microsoft.com/office/drawing/2014/main" id="{0E672B7B-F73C-43F7-A9FD-EC4865C46CE3}"/>
              </a:ext>
            </a:extLst>
          </p:cNvPr>
          <p:cNvSpPr txBox="1"/>
          <p:nvPr/>
        </p:nvSpPr>
        <p:spPr>
          <a:xfrm>
            <a:off x="772358" y="3427624"/>
            <a:ext cx="7901126" cy="4154984"/>
          </a:xfrm>
          <a:prstGeom prst="rect">
            <a:avLst/>
          </a:prstGeom>
          <a:noFill/>
        </p:spPr>
        <p:txBody>
          <a:bodyPr wrap="square">
            <a:spAutoFit/>
          </a:bodyPr>
          <a:lstStyle/>
          <a:p>
            <a:r>
              <a:rPr lang="en-US" sz="1400" dirty="0">
                <a:solidFill>
                  <a:srgbClr val="000000"/>
                </a:solidFill>
                <a:latin typeface="Calibri" panose="020F0502020204030204" pitchFamily="34" charset="0"/>
                <a:cs typeface="Calibri" panose="020F0502020204030204" pitchFamily="34" charset="0"/>
              </a:rPr>
              <a:t>Our command Centre encompasses</a:t>
            </a:r>
            <a:r>
              <a:rPr lang="en-US" sz="1400" b="0" i="0" dirty="0">
                <a:solidFill>
                  <a:srgbClr val="000000"/>
                </a:solidFill>
                <a:effectLst/>
                <a:latin typeface="Calibri" panose="020F0502020204030204" pitchFamily="34" charset="0"/>
                <a:cs typeface="Calibri" panose="020F0502020204030204" pitchFamily="34" charset="0"/>
              </a:rPr>
              <a:t> a variety of systems and solutions coming together to provide a common operational picture, mitigate threats and promote enhanced communication and response during incident</a:t>
            </a:r>
            <a:r>
              <a:rPr lang="en-US" sz="1400" dirty="0">
                <a:solidFill>
                  <a:srgbClr val="000000"/>
                </a:solidFill>
                <a:latin typeface="Calibri" panose="020F0502020204030204" pitchFamily="34" charset="0"/>
                <a:cs typeface="Calibri" panose="020F0502020204030204" pitchFamily="34" charset="0"/>
              </a:rPr>
              <a:t>s of any nature.</a:t>
            </a:r>
            <a:endParaRPr lang="en-US" sz="1400" b="0" i="0" dirty="0">
              <a:solidFill>
                <a:srgbClr val="000000"/>
              </a:solidFill>
              <a:effectLst/>
              <a:latin typeface="Calibri" panose="020F0502020204030204" pitchFamily="34" charset="0"/>
              <a:cs typeface="Calibri" panose="020F0502020204030204" pitchFamily="34" charset="0"/>
            </a:endParaRPr>
          </a:p>
          <a:p>
            <a:endParaRPr lang="en-US" sz="1400" dirty="0">
              <a:solidFill>
                <a:srgbClr val="000000"/>
              </a:solidFill>
              <a:latin typeface="Calibri" panose="020F0502020204030204" pitchFamily="34" charset="0"/>
              <a:cs typeface="Calibri" panose="020F0502020204030204" pitchFamily="34" charset="0"/>
            </a:endParaRPr>
          </a:p>
          <a:p>
            <a:r>
              <a:rPr lang="en-US" sz="1400" b="0" i="0" dirty="0">
                <a:solidFill>
                  <a:srgbClr val="000000"/>
                </a:solidFill>
                <a:effectLst/>
                <a:latin typeface="Calibri" panose="020F0502020204030204" pitchFamily="34" charset="0"/>
                <a:cs typeface="Calibri" panose="020F0502020204030204" pitchFamily="34" charset="0"/>
              </a:rPr>
              <a:t>The live feed cameras, GPS system, panic button </a:t>
            </a:r>
            <a:r>
              <a:rPr lang="en-US" sz="1400" dirty="0">
                <a:solidFill>
                  <a:srgbClr val="000000"/>
                </a:solidFill>
                <a:latin typeface="Calibri" panose="020F0502020204030204" pitchFamily="34" charset="0"/>
                <a:cs typeface="Calibri" panose="020F0502020204030204" pitchFamily="34" charset="0"/>
              </a:rPr>
              <a:t>in the escort vehicles allows our Command Centre controller to monitor each trip closely and increase preparedness.</a:t>
            </a:r>
          </a:p>
          <a:p>
            <a:endParaRPr lang="en-US" sz="1400" dirty="0">
              <a:solidFill>
                <a:srgbClr val="000000"/>
              </a:solidFill>
              <a:latin typeface="Calibri" panose="020F0502020204030204" pitchFamily="34" charset="0"/>
              <a:cs typeface="Calibri" panose="020F0502020204030204" pitchFamily="34" charset="0"/>
            </a:endParaRPr>
          </a:p>
          <a:p>
            <a:r>
              <a:rPr lang="en-US" sz="1400" dirty="0">
                <a:solidFill>
                  <a:srgbClr val="000000"/>
                </a:solidFill>
                <a:latin typeface="Calibri" panose="020F0502020204030204" pitchFamily="34" charset="0"/>
                <a:cs typeface="Calibri" panose="020F0502020204030204" pitchFamily="34" charset="0"/>
              </a:rPr>
              <a:t>The Video data recording is stored both in the vehicle black box and our command Centre. Our two tier recording system is to ensure there's no loss of Data in the event the vehicle is compromised in any manner. Data is key to mitigate security Investigations, it</a:t>
            </a:r>
            <a:r>
              <a:rPr lang="en-US" sz="1400" b="0" i="0" dirty="0">
                <a:solidFill>
                  <a:srgbClr val="333333"/>
                </a:solidFill>
                <a:effectLst/>
                <a:latin typeface="Calibri" panose="020F0502020204030204" pitchFamily="34" charset="0"/>
                <a:cs typeface="Calibri" panose="020F0502020204030204" pitchFamily="34" charset="0"/>
              </a:rPr>
              <a:t> allows investigators to complete their tasks in a far efficient and timel</a:t>
            </a:r>
            <a:r>
              <a:rPr lang="en-US" sz="1400" dirty="0">
                <a:solidFill>
                  <a:srgbClr val="333333"/>
                </a:solidFill>
                <a:latin typeface="Calibri" panose="020F0502020204030204" pitchFamily="34" charset="0"/>
                <a:cs typeface="Calibri" panose="020F0502020204030204" pitchFamily="34" charset="0"/>
              </a:rPr>
              <a:t>y</a:t>
            </a:r>
            <a:r>
              <a:rPr lang="en-US" sz="1400" b="0" i="0" dirty="0">
                <a:solidFill>
                  <a:srgbClr val="333333"/>
                </a:solidFill>
                <a:effectLst/>
                <a:latin typeface="Calibri" panose="020F0502020204030204" pitchFamily="34" charset="0"/>
                <a:cs typeface="Calibri" panose="020F0502020204030204" pitchFamily="34" charset="0"/>
              </a:rPr>
              <a:t> manner with surveillance footage, timestamps, and more data at your disposal, we can use all this information to quickly close the case. Investigations can become complex when very little information is available—our Security system eliminates any and all obstacles and can also lower the cost of an investigation.</a:t>
            </a:r>
            <a:endParaRPr lang="en-US" sz="1400" dirty="0">
              <a:solidFill>
                <a:srgbClr val="000000"/>
              </a:solidFill>
              <a:latin typeface="Calibri" panose="020F0502020204030204" pitchFamily="34" charset="0"/>
              <a:cs typeface="Calibri" panose="020F0502020204030204" pitchFamily="34" charset="0"/>
            </a:endParaRPr>
          </a:p>
          <a:p>
            <a:endParaRPr lang="en-US" sz="1400" b="0" i="0" dirty="0">
              <a:solidFill>
                <a:srgbClr val="000000"/>
              </a:solidFill>
              <a:effectLst/>
              <a:latin typeface="adelle-sans"/>
            </a:endParaRPr>
          </a:p>
          <a:p>
            <a:endParaRPr lang="en-US" dirty="0">
              <a:solidFill>
                <a:srgbClr val="000000"/>
              </a:solidFill>
              <a:latin typeface="adelle-sans"/>
            </a:endParaRPr>
          </a:p>
          <a:p>
            <a:endParaRPr lang="en-US" dirty="0">
              <a:solidFill>
                <a:srgbClr val="000000"/>
              </a:solidFill>
              <a:latin typeface="adelle-sans"/>
            </a:endParaRPr>
          </a:p>
          <a:p>
            <a:endParaRPr lang="en-MY" dirty="0"/>
          </a:p>
        </p:txBody>
      </p:sp>
    </p:spTree>
    <p:extLst>
      <p:ext uri="{BB962C8B-B14F-4D97-AF65-F5344CB8AC3E}">
        <p14:creationId xmlns:p14="http://schemas.microsoft.com/office/powerpoint/2010/main" val="368711711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484</TotalTime>
  <Words>1578</Words>
  <Application>Microsoft Office PowerPoint</Application>
  <PresentationFormat>Widescreen</PresentationFormat>
  <Paragraphs>97</Paragraphs>
  <Slides>18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adelle-sans</vt:lpstr>
      <vt:lpstr>Arial</vt:lpstr>
      <vt:lpstr>Calibri</vt:lpstr>
      <vt:lpstr>Calibri Light</vt:lpstr>
      <vt:lpstr>Symbol</vt:lpstr>
      <vt:lpstr>Tahoma</vt:lpstr>
      <vt:lpstr>Trebuchet MS</vt:lpstr>
      <vt:lpstr>Wingdings 3</vt:lpstr>
      <vt:lpstr>Facet</vt:lpstr>
      <vt:lpstr>PowerPoint Presentation</vt:lpstr>
      <vt:lpstr>COMPANY BACKGROUND </vt:lpstr>
      <vt:lpstr>OUR CLIENTS</vt:lpstr>
      <vt:lpstr>LIST OF SERVICES </vt:lpstr>
      <vt:lpstr>K9 UNIT </vt:lpstr>
      <vt:lpstr>PowerPoint Presentation</vt:lpstr>
      <vt:lpstr>PowerPoint Presentation</vt:lpstr>
      <vt:lpstr>PowerPoint Presentation</vt:lpstr>
      <vt:lpstr>PowerPoint Presentation</vt:lpstr>
      <vt:lpstr>COMPLIANCE  </vt:lpstr>
      <vt:lpstr>PowerPoint Presentation</vt:lpstr>
      <vt:lpstr>SECURIGHT PRIVATE INVESTIGATIONS (SPI) </vt:lpstr>
      <vt:lpstr>PowerPoint Presentation</vt:lpstr>
      <vt:lpstr>PowerPoint Presentation</vt:lpstr>
      <vt:lpstr> SECURIGHT CARE PROGRAM (SC-Program) </vt:lpstr>
      <vt:lpstr>PowerPoint Presentation</vt:lpstr>
      <vt:lpstr>COMMENDATION AWARDS </vt:lpstr>
      <vt:lpstr>POLICE LIAISON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suhasni2628@gmail.com</dc:creator>
  <cp:lastModifiedBy>Securight Sdn Bhd</cp:lastModifiedBy>
  <cp:revision>37</cp:revision>
  <dcterms:created xsi:type="dcterms:W3CDTF">2021-04-11T03:32:28Z</dcterms:created>
  <dcterms:modified xsi:type="dcterms:W3CDTF">2022-10-03T05:13:38Z</dcterms:modified>
</cp:coreProperties>
</file>